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Source Serif Pr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E3924A-8B67-46F1-A2CB-40637195342B}">
  <a:tblStyle styleId="{05E3924A-8B67-46F1-A2CB-40637195342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SourceSerifPro-regular.fntdata"/><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SourceSerifPro-italic.fntdata"/><Relationship Id="rId12" Type="http://schemas.openxmlformats.org/officeDocument/2006/relationships/slide" Target="slides/slide5.xml"/><Relationship Id="rId34" Type="http://schemas.openxmlformats.org/officeDocument/2006/relationships/font" Target="fonts/SourceSerifPro-bold.fntdata"/><Relationship Id="rId15" Type="http://schemas.openxmlformats.org/officeDocument/2006/relationships/slide" Target="slides/slide8.xml"/><Relationship Id="rId14" Type="http://schemas.openxmlformats.org/officeDocument/2006/relationships/slide" Target="slides/slide7.xml"/><Relationship Id="rId36" Type="http://schemas.openxmlformats.org/officeDocument/2006/relationships/font" Target="fonts/SourceSerifPr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imtk-confluence.stanford.edu/display/OpenSim/OpenSim+Teaching+Materials+--+Educational+Cycling+Mode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df8e3b080_0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bdf8e3b080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of inverse kinematics (IK) is to estimate joint angles from experimental data. The purpose of inverse dynamics (ID) is to estimate forces &amp; moments.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CMC is likely our primary tool for obtaining the relevant muscle forces with a well defined trajectory (joint angles) and external loads (pedal reaction forces)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df8e3b080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df8e3b080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Source Serif Pro"/>
                <a:ea typeface="Source Serif Pro"/>
                <a:cs typeface="Source Serif Pro"/>
                <a:sym typeface="Source Serif Pro"/>
              </a:rPr>
              <a:t>5-8 - all</a:t>
            </a:r>
            <a:endParaRPr sz="1400">
              <a:latin typeface="Source Serif Pro"/>
              <a:ea typeface="Source Serif Pro"/>
              <a:cs typeface="Source Serif Pro"/>
              <a:sym typeface="Source Serif Pro"/>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df8e3b080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df8e3b080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Parameters: GRFs, saddle height/position, kinematics, cadence, </a:t>
            </a:r>
            <a:endParaRPr/>
          </a:p>
          <a:p>
            <a:pPr indent="-298450" lvl="0" marL="457200" rtl="0" algn="l">
              <a:spcBef>
                <a:spcPts val="0"/>
              </a:spcBef>
              <a:spcAft>
                <a:spcPts val="0"/>
              </a:spcAft>
              <a:buSzPts val="1100"/>
              <a:buAutoNum type="arabicPeriod"/>
            </a:pPr>
            <a:r>
              <a:rPr lang="en"/>
              <a:t>The first step will always be making any necessary adjustments we need to make to the OpenSim model for the next iteration. It’s at this point where we choose a new saddle position for a example.</a:t>
            </a:r>
            <a:endParaRPr/>
          </a:p>
          <a:p>
            <a:pPr indent="-298450" lvl="0" marL="457200" rtl="0" algn="l">
              <a:spcBef>
                <a:spcPts val="0"/>
              </a:spcBef>
              <a:spcAft>
                <a:spcPts val="0"/>
              </a:spcAft>
              <a:buSzPts val="1100"/>
              <a:buAutoNum type="arabicPeriod"/>
            </a:pPr>
            <a:r>
              <a:rPr lang="en"/>
              <a:t>Then we generate a new set of joint angle trajectories and external force profiles using the adjusted model for our CMC Tool.</a:t>
            </a:r>
            <a:endParaRPr/>
          </a:p>
          <a:p>
            <a:pPr indent="-298450" lvl="0" marL="457200" rtl="0" algn="l">
              <a:spcBef>
                <a:spcPts val="0"/>
              </a:spcBef>
              <a:spcAft>
                <a:spcPts val="0"/>
              </a:spcAft>
              <a:buSzPts val="1100"/>
              <a:buAutoNum type="arabicPeriod"/>
            </a:pPr>
            <a:r>
              <a:rPr lang="en"/>
              <a:t>We then need to tailor the OpenSim specific files and scripts that the CMC Tool requires. The content of these files are directly influenced by every aspect of the OpenSim model, and so they must be updated for every physical change made to the model.</a:t>
            </a:r>
            <a:endParaRPr/>
          </a:p>
          <a:p>
            <a:pPr indent="-298450" lvl="0" marL="457200" rtl="0" algn="l">
              <a:spcBef>
                <a:spcPts val="0"/>
              </a:spcBef>
              <a:spcAft>
                <a:spcPts val="0"/>
              </a:spcAft>
              <a:buSzPts val="1100"/>
              <a:buAutoNum type="arabicPeriod"/>
            </a:pPr>
            <a:r>
              <a:rPr lang="en"/>
              <a:t>With all of the files needed for the CMC Tool organized, we can finally simulate a pedaling motion for the model and extract outputs of interest such as muscle excitation profiles and metabolic energy consumption probes.</a:t>
            </a:r>
            <a:endParaRPr/>
          </a:p>
          <a:p>
            <a:pPr indent="-298450" lvl="0" marL="457200" rtl="0" algn="l">
              <a:spcBef>
                <a:spcPts val="0"/>
              </a:spcBef>
              <a:spcAft>
                <a:spcPts val="0"/>
              </a:spcAft>
              <a:buSzPts val="1100"/>
              <a:buAutoNum type="arabicPeriod"/>
            </a:pPr>
            <a:r>
              <a:rPr lang="en"/>
              <a:t>Lastly, before beginning a new iteration cycle, it is important to compare the simulation outputs to our previous iterations to judge what qualitative improvements are being made.</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df8e3b080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bdf8e3b080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Parameters: GRFs, saddle height/position, kinematics, cadence, </a:t>
            </a:r>
            <a:endParaRPr/>
          </a:p>
          <a:p>
            <a:pPr indent="-298450" lvl="0" marL="457200" rtl="0" algn="l">
              <a:spcBef>
                <a:spcPts val="0"/>
              </a:spcBef>
              <a:spcAft>
                <a:spcPts val="0"/>
              </a:spcAft>
              <a:buSzPts val="1100"/>
              <a:buAutoNum type="arabicPeriod"/>
            </a:pPr>
            <a:r>
              <a:rPr lang="en"/>
              <a:t>The first step will always be making any necessary adjustments we need to make to the OpenSim model for the next iteration. It’s at this point where we choose a new saddle position for a example.</a:t>
            </a:r>
            <a:endParaRPr/>
          </a:p>
          <a:p>
            <a:pPr indent="-298450" lvl="0" marL="457200" rtl="0" algn="l">
              <a:spcBef>
                <a:spcPts val="0"/>
              </a:spcBef>
              <a:spcAft>
                <a:spcPts val="0"/>
              </a:spcAft>
              <a:buSzPts val="1100"/>
              <a:buAutoNum type="arabicPeriod"/>
            </a:pPr>
            <a:r>
              <a:rPr lang="en"/>
              <a:t>Then we generate a new set of joint angle trajectories and external force profiles using the adjusted model for our CMC Tool.</a:t>
            </a:r>
            <a:endParaRPr/>
          </a:p>
          <a:p>
            <a:pPr indent="-298450" lvl="0" marL="457200" rtl="0" algn="l">
              <a:spcBef>
                <a:spcPts val="0"/>
              </a:spcBef>
              <a:spcAft>
                <a:spcPts val="0"/>
              </a:spcAft>
              <a:buSzPts val="1100"/>
              <a:buAutoNum type="arabicPeriod"/>
            </a:pPr>
            <a:r>
              <a:rPr lang="en"/>
              <a:t>We then need to tailor the OpenSim specific files and scripts that the CMC Tool requires. The content of these files are directly influenced by every aspect of the OpenSim model, and so they must be updated for every physical change made to the model.</a:t>
            </a:r>
            <a:endParaRPr/>
          </a:p>
          <a:p>
            <a:pPr indent="-298450" lvl="0" marL="457200" rtl="0" algn="l">
              <a:spcBef>
                <a:spcPts val="0"/>
              </a:spcBef>
              <a:spcAft>
                <a:spcPts val="0"/>
              </a:spcAft>
              <a:buSzPts val="1100"/>
              <a:buAutoNum type="arabicPeriod"/>
            </a:pPr>
            <a:r>
              <a:rPr lang="en"/>
              <a:t>With all of the files needed for the CMC Tool organized, we can finally simulate a pedaling motion for the model and extract outputs of interest such as muscle excitation profiles and metabolic energy consumption probes.</a:t>
            </a:r>
            <a:endParaRPr/>
          </a:p>
          <a:p>
            <a:pPr indent="-298450" lvl="0" marL="457200" rtl="0" algn="l">
              <a:spcBef>
                <a:spcPts val="0"/>
              </a:spcBef>
              <a:spcAft>
                <a:spcPts val="0"/>
              </a:spcAft>
              <a:buSzPts val="1100"/>
              <a:buAutoNum type="arabicPeriod"/>
            </a:pPr>
            <a:r>
              <a:rPr lang="en"/>
              <a:t>Lastly, before beginning a new iteration cycle, it is important to compare the simulation outputs to our previous iterations to judge what qualitative improvements are being made.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df8e3b080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df8e3b080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Parameters: GRFs, saddle height/position, kinematics, cadence, </a:t>
            </a:r>
            <a:endParaRPr/>
          </a:p>
          <a:p>
            <a:pPr indent="-298450" lvl="0" marL="457200" rtl="0" algn="l">
              <a:spcBef>
                <a:spcPts val="0"/>
              </a:spcBef>
              <a:spcAft>
                <a:spcPts val="0"/>
              </a:spcAft>
              <a:buSzPts val="1100"/>
              <a:buAutoNum type="arabicPeriod"/>
            </a:pPr>
            <a:r>
              <a:rPr lang="en"/>
              <a:t>The first step will always be making any necessary adjustments we need to make to the OpenSim model for the next iteration. It’s at this point where we choose a new saddle position for a example.</a:t>
            </a:r>
            <a:endParaRPr/>
          </a:p>
          <a:p>
            <a:pPr indent="-298450" lvl="0" marL="457200" rtl="0" algn="l">
              <a:spcBef>
                <a:spcPts val="0"/>
              </a:spcBef>
              <a:spcAft>
                <a:spcPts val="0"/>
              </a:spcAft>
              <a:buSzPts val="1100"/>
              <a:buAutoNum type="arabicPeriod"/>
            </a:pPr>
            <a:r>
              <a:rPr lang="en"/>
              <a:t>Then we generate a new set of joint angle trajectories and external force profiles using the adjusted model for our CMC Tool.</a:t>
            </a:r>
            <a:endParaRPr/>
          </a:p>
          <a:p>
            <a:pPr indent="-298450" lvl="0" marL="457200" rtl="0" algn="l">
              <a:spcBef>
                <a:spcPts val="0"/>
              </a:spcBef>
              <a:spcAft>
                <a:spcPts val="0"/>
              </a:spcAft>
              <a:buSzPts val="1100"/>
              <a:buAutoNum type="arabicPeriod"/>
            </a:pPr>
            <a:r>
              <a:rPr lang="en"/>
              <a:t>We then need to tailor the OpenSim specific files and scripts that the CMC Tool requires. The content of these files are directly influenced by every aspect of the OpenSim model, and so they must be updated for every physical change made to the model.</a:t>
            </a:r>
            <a:endParaRPr/>
          </a:p>
          <a:p>
            <a:pPr indent="-298450" lvl="0" marL="457200" rtl="0" algn="l">
              <a:spcBef>
                <a:spcPts val="0"/>
              </a:spcBef>
              <a:spcAft>
                <a:spcPts val="0"/>
              </a:spcAft>
              <a:buSzPts val="1100"/>
              <a:buAutoNum type="arabicPeriod"/>
            </a:pPr>
            <a:r>
              <a:rPr lang="en"/>
              <a:t>With all of the files needed for the CMC Tool organized, we can finally simulate a pedaling motion for the model and extract outputs of interest such as muscle excitation profiles and metabolic energy consumption probes.</a:t>
            </a:r>
            <a:endParaRPr/>
          </a:p>
          <a:p>
            <a:pPr indent="-298450" lvl="0" marL="457200" rtl="0" algn="l">
              <a:spcBef>
                <a:spcPts val="0"/>
              </a:spcBef>
              <a:spcAft>
                <a:spcPts val="0"/>
              </a:spcAft>
              <a:buSzPts val="1100"/>
              <a:buAutoNum type="arabicPeriod"/>
            </a:pPr>
            <a:r>
              <a:rPr lang="en"/>
              <a:t>Lastly, before beginning a new iteration cycle, it is important to compare the simulation outputs to our previous iterations to judge what qualitative improvements are being made.</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bdf8e3b080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bdf8e3b080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Parameters: GRFs, saddle height/position, kinematics, cadence, </a:t>
            </a:r>
            <a:endParaRPr/>
          </a:p>
          <a:p>
            <a:pPr indent="-298450" lvl="0" marL="457200" rtl="0" algn="l">
              <a:spcBef>
                <a:spcPts val="0"/>
              </a:spcBef>
              <a:spcAft>
                <a:spcPts val="0"/>
              </a:spcAft>
              <a:buSzPts val="1100"/>
              <a:buAutoNum type="arabicPeriod"/>
            </a:pPr>
            <a:r>
              <a:rPr lang="en"/>
              <a:t>The first step will always be making any necessary adjustments we need to make to the OpenSim model for the next iteration. It’s at this point where we choose a new saddle position for a example.</a:t>
            </a:r>
            <a:endParaRPr/>
          </a:p>
          <a:p>
            <a:pPr indent="-298450" lvl="0" marL="457200" rtl="0" algn="l">
              <a:spcBef>
                <a:spcPts val="0"/>
              </a:spcBef>
              <a:spcAft>
                <a:spcPts val="0"/>
              </a:spcAft>
              <a:buSzPts val="1100"/>
              <a:buAutoNum type="arabicPeriod"/>
            </a:pPr>
            <a:r>
              <a:rPr lang="en"/>
              <a:t>Then we generate a new set of joint angle trajectories and external force profiles using the adjusted model for our CMC Tool.</a:t>
            </a:r>
            <a:endParaRPr/>
          </a:p>
          <a:p>
            <a:pPr indent="-298450" lvl="0" marL="457200" rtl="0" algn="l">
              <a:spcBef>
                <a:spcPts val="0"/>
              </a:spcBef>
              <a:spcAft>
                <a:spcPts val="0"/>
              </a:spcAft>
              <a:buSzPts val="1100"/>
              <a:buAutoNum type="arabicPeriod"/>
            </a:pPr>
            <a:r>
              <a:rPr lang="en"/>
              <a:t>We then need to tailor the OpenSim specific files and scripts that the CMC Tool requires. The content of these files are directly influenced by every aspect of the OpenSim model, and so they must be updated for every physical change made to the model.</a:t>
            </a:r>
            <a:endParaRPr/>
          </a:p>
          <a:p>
            <a:pPr indent="-298450" lvl="0" marL="457200" rtl="0" algn="l">
              <a:spcBef>
                <a:spcPts val="0"/>
              </a:spcBef>
              <a:spcAft>
                <a:spcPts val="0"/>
              </a:spcAft>
              <a:buSzPts val="1100"/>
              <a:buAutoNum type="arabicPeriod"/>
            </a:pPr>
            <a:r>
              <a:rPr lang="en"/>
              <a:t>With all of the files needed for the CMC Tool organized, we can finally simulate a pedaling motion for the model and extract outputs of interest such as muscle excitation profiles and metabolic energy consumption probes.</a:t>
            </a:r>
            <a:endParaRPr/>
          </a:p>
          <a:p>
            <a:pPr indent="-298450" lvl="0" marL="457200" rtl="0" algn="l">
              <a:spcBef>
                <a:spcPts val="0"/>
              </a:spcBef>
              <a:spcAft>
                <a:spcPts val="0"/>
              </a:spcAft>
              <a:buSzPts val="1100"/>
              <a:buAutoNum type="arabicPeriod"/>
            </a:pPr>
            <a:r>
              <a:rPr lang="en"/>
              <a:t>Lastly, before beginning a new iteration cycle, it is important to compare the simulation outputs to our previous iterations to judge what qualitative improvements are being made.</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df8e3b080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df8e3b080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980000"/>
              </a:buClr>
              <a:buSzPts val="1700"/>
              <a:buFont typeface="Source Serif Pro"/>
              <a:buChar char="●"/>
            </a:pPr>
            <a:r>
              <a:rPr lang="en" sz="1700">
                <a:solidFill>
                  <a:schemeClr val="dk1"/>
                </a:solidFill>
                <a:latin typeface="Source Serif Pro"/>
                <a:ea typeface="Source Serif Pro"/>
                <a:cs typeface="Source Serif Pro"/>
                <a:sym typeface="Source Serif Pro"/>
              </a:rPr>
              <a:t>Constraints</a:t>
            </a:r>
            <a:endParaRPr sz="1700">
              <a:solidFill>
                <a:schemeClr val="dk1"/>
              </a:solidFill>
              <a:latin typeface="Source Serif Pro"/>
              <a:ea typeface="Source Serif Pro"/>
              <a:cs typeface="Source Serif Pro"/>
              <a:sym typeface="Source Serif Pro"/>
            </a:endParaRPr>
          </a:p>
          <a:p>
            <a:pPr indent="-336550" lvl="0" marL="457200" rtl="0" algn="l">
              <a:lnSpc>
                <a:spcPct val="115000"/>
              </a:lnSpc>
              <a:spcBef>
                <a:spcPts val="0"/>
              </a:spcBef>
              <a:spcAft>
                <a:spcPts val="0"/>
              </a:spcAft>
              <a:buClr>
                <a:schemeClr val="dk1"/>
              </a:buClr>
              <a:buSzPts val="1700"/>
              <a:buFont typeface="Source Serif Pro"/>
              <a:buChar char="●"/>
            </a:pPr>
            <a:r>
              <a:rPr lang="en" sz="1700">
                <a:solidFill>
                  <a:schemeClr val="dk1"/>
                </a:solidFill>
                <a:latin typeface="Source Serif Pro"/>
                <a:ea typeface="Source Serif Pro"/>
                <a:cs typeface="Source Serif Pro"/>
                <a:sym typeface="Source Serif Pro"/>
              </a:rPr>
              <a:t>Muscles</a:t>
            </a:r>
            <a:endParaRPr sz="1700">
              <a:solidFill>
                <a:schemeClr val="dk1"/>
              </a:solidFill>
              <a:latin typeface="Source Serif Pro"/>
              <a:ea typeface="Source Serif Pro"/>
              <a:cs typeface="Source Serif Pro"/>
              <a:sym typeface="Source Serif Pro"/>
            </a:endParaRPr>
          </a:p>
          <a:p>
            <a:pPr indent="-336550" lvl="0" marL="457200" rtl="0" algn="l">
              <a:lnSpc>
                <a:spcPct val="115000"/>
              </a:lnSpc>
              <a:spcBef>
                <a:spcPts val="0"/>
              </a:spcBef>
              <a:spcAft>
                <a:spcPts val="0"/>
              </a:spcAft>
              <a:buClr>
                <a:schemeClr val="dk1"/>
              </a:buClr>
              <a:buSzPts val="1700"/>
              <a:buFont typeface="Source Serif Pro"/>
              <a:buChar char="●"/>
            </a:pPr>
            <a:r>
              <a:rPr lang="en" sz="1700">
                <a:solidFill>
                  <a:schemeClr val="dk1"/>
                </a:solidFill>
                <a:latin typeface="Source Serif Pro"/>
                <a:ea typeface="Source Serif Pro"/>
                <a:cs typeface="Source Serif Pro"/>
                <a:sym typeface="Source Serif Pro"/>
              </a:rPr>
              <a:t>Cadence</a:t>
            </a:r>
            <a:endParaRPr sz="1700">
              <a:solidFill>
                <a:schemeClr val="dk1"/>
              </a:solidFill>
              <a:latin typeface="Source Serif Pro"/>
              <a:ea typeface="Source Serif Pro"/>
              <a:cs typeface="Source Serif Pro"/>
              <a:sym typeface="Source Serif Pro"/>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https://simtk-confluence.stanford.edu/display/OpenSim/OpenSim+Teaching+Materials+--+Educational+Cycling+Model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Included muscles are 1 quadriceps head (vastus intermedius), hamstrings (biceps femoris long and short heads), and gluteus maximus.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Constr</a:t>
            </a:r>
            <a:endParaRPr/>
          </a:p>
          <a:p>
            <a:pPr indent="0" lvl="0" marL="0" rtl="0" algn="l">
              <a:spcBef>
                <a:spcPts val="0"/>
              </a:spcBef>
              <a:spcAft>
                <a:spcPts val="0"/>
              </a:spcAft>
              <a:buNone/>
            </a:pPr>
            <a:r>
              <a:rPr lang="en"/>
              <a:t>4 upper leg muscles, pelvis constrained to saddle, metatarsal constrained to pedal</a:t>
            </a:r>
            <a:endParaRPr/>
          </a:p>
          <a:p>
            <a:pPr indent="0" lvl="0" marL="0" rtl="0" algn="l">
              <a:lnSpc>
                <a:spcPct val="115000"/>
              </a:lnSpc>
              <a:spcBef>
                <a:spcPts val="0"/>
              </a:spcBef>
              <a:spcAft>
                <a:spcPts val="1200"/>
              </a:spcAft>
              <a:buNone/>
            </a:pPr>
            <a:r>
              <a:rPr lang="en"/>
              <a:t>1 muscle excitation forward dynamics</a:t>
            </a:r>
            <a:br>
              <a:rPr lang="en"/>
            </a:br>
            <a:r>
              <a:rPr lang="en"/>
              <a:t>External forces generated from forward dynamics constraints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df8e3b080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df8e3b080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Speed is 0.5x</a:t>
            </a:r>
            <a:endParaRPr/>
          </a:p>
          <a:p>
            <a:pPr indent="0" lvl="0" marL="0" rtl="0" algn="l">
              <a:spcBef>
                <a:spcPts val="0"/>
              </a:spcBef>
              <a:spcAft>
                <a:spcPts val="0"/>
              </a:spcAft>
              <a:buNone/>
            </a:pPr>
            <a:r>
              <a:rPr lang="en"/>
              <a:t>This is what we will refer to as our “bare bones” cycling model. It is adapted from the original ME 485 model, however we strip off the musculature completely, leaving us with only rigid bodies and free of dissipative forces.</a:t>
            </a:r>
            <a:endParaRPr/>
          </a:p>
          <a:p>
            <a:pPr indent="0" lvl="0" marL="0" rtl="0" algn="l">
              <a:spcBef>
                <a:spcPts val="0"/>
              </a:spcBef>
              <a:spcAft>
                <a:spcPts val="0"/>
              </a:spcAft>
              <a:buNone/>
            </a:pPr>
            <a:r>
              <a:rPr lang="en"/>
              <a:t>We then allow the pelvis to be locked in space, essentially fixed to the saddle position, and the foot constrained to the pedal. The crank angle is prescribed to a linearly increasing function in time, yielding a constant cadence.</a:t>
            </a:r>
            <a:endParaRPr/>
          </a:p>
          <a:p>
            <a:pPr indent="0" lvl="0" marL="0" rtl="0" algn="l">
              <a:spcBef>
                <a:spcPts val="0"/>
              </a:spcBef>
              <a:spcAft>
                <a:spcPts val="0"/>
              </a:spcAft>
              <a:buNone/>
            </a:pPr>
            <a:r>
              <a:rPr i="1" lang="en"/>
              <a:t>This is the streamlined approach we will use to capture joint angle trajectories as we iterate through a wide range of saddle positions.</a:t>
            </a:r>
            <a:endParaRPr i="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bdf8e3b080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bdf8e3b080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rgbClr val="980000"/>
              </a:buClr>
              <a:buSzPts val="900"/>
              <a:buFont typeface="Source Serif Pro"/>
              <a:buChar char="●"/>
            </a:pPr>
            <a:r>
              <a:rPr i="1" lang="en" sz="900">
                <a:solidFill>
                  <a:schemeClr val="dk1"/>
                </a:solidFill>
                <a:latin typeface="Source Serif Pro"/>
                <a:ea typeface="Source Serif Pro"/>
                <a:cs typeface="Source Serif Pro"/>
                <a:sym typeface="Source Serif Pro"/>
              </a:rPr>
              <a:t>CEC					Additional Constraints File  (optional)</a:t>
            </a:r>
            <a:endParaRPr i="1" sz="900">
              <a:solidFill>
                <a:schemeClr val="dk1"/>
              </a:solidFill>
              <a:latin typeface="Source Serif Pro"/>
              <a:ea typeface="Source Serif Pro"/>
              <a:cs typeface="Source Serif Pro"/>
              <a:sym typeface="Source Serif Pro"/>
            </a:endParaRPr>
          </a:p>
          <a:p>
            <a:pPr indent="-304800" lvl="0" marL="457200" rtl="0" algn="just">
              <a:lnSpc>
                <a:spcPct val="107916"/>
              </a:lnSpc>
              <a:spcBef>
                <a:spcPts val="0"/>
              </a:spcBef>
              <a:spcAft>
                <a:spcPts val="0"/>
              </a:spcAft>
              <a:buClr>
                <a:schemeClr val="dk1"/>
              </a:buClr>
              <a:buSzPts val="1200"/>
              <a:buFont typeface="Source Serif Pro"/>
              <a:buChar char="●"/>
            </a:pPr>
            <a:r>
              <a:rPr lang="en" sz="1200">
                <a:solidFill>
                  <a:schemeClr val="dk1"/>
                </a:solidFill>
                <a:latin typeface="Calibri"/>
                <a:ea typeface="Calibri"/>
                <a:cs typeface="Calibri"/>
                <a:sym typeface="Calibri"/>
              </a:rPr>
              <a:t>each of the files is specific and must be tailored to accommodate each model’s kinematics and anthropometric measurements</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 files must be specific for each model’s kinematics because the human body is highly variable</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Muscle (length, velocity, activation)</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High flexion/low flexion conditions</a:t>
            </a:r>
            <a:endParaRPr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Realistic dynamics is optimization problem of different combo of muscles activations and timings</a:t>
            </a:r>
            <a:endParaRPr b="1"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Multi scale model (muscles; bones; over large joint angles)</a:t>
            </a:r>
            <a:endParaRPr sz="1200">
              <a:solidFill>
                <a:schemeClr val="dk1"/>
              </a:solidFill>
              <a:latin typeface="Calibri"/>
              <a:ea typeface="Calibri"/>
              <a:cs typeface="Calibri"/>
              <a:sym typeface="Calibri"/>
            </a:endParaRPr>
          </a:p>
          <a:p>
            <a:pPr indent="-304800" lvl="0" marL="457200" rtl="0" algn="just">
              <a:lnSpc>
                <a:spcPct val="107916"/>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we have established a set of overall files --&gt; expect and anticipate minor modifications needed in between kinematic sets</a:t>
            </a:r>
            <a:endParaRPr b="1"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TT weights	actuation constraints</a:t>
            </a:r>
            <a:endParaRPr b="1"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Confirmed with opensim expert as best version of streamlined process</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df8e3b080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bdf8e3b080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980000"/>
              </a:buClr>
              <a:buSzPts val="1400"/>
              <a:buFont typeface="Source Serif Pro"/>
              <a:buChar char="●"/>
            </a:pPr>
            <a:r>
              <a:rPr i="1" lang="en" sz="1500">
                <a:solidFill>
                  <a:schemeClr val="dk1"/>
                </a:solidFill>
                <a:latin typeface="Source Serif Pro"/>
                <a:ea typeface="Source Serif Pro"/>
                <a:cs typeface="Source Serif Pro"/>
                <a:sym typeface="Source Serif Pro"/>
              </a:rPr>
              <a:t>CEC</a:t>
            </a:r>
            <a:endParaRPr sz="1400">
              <a:solidFill>
                <a:schemeClr val="dk1"/>
              </a:solidFill>
              <a:latin typeface="Source Serif Pro"/>
              <a:ea typeface="Source Serif Pro"/>
              <a:cs typeface="Source Serif Pro"/>
              <a:sym typeface="Source Serif Pro"/>
            </a:endParaRPr>
          </a:p>
          <a:p>
            <a:pPr indent="-317500" lvl="0" marL="457200" rtl="0" algn="l">
              <a:lnSpc>
                <a:spcPct val="115000"/>
              </a:lnSpc>
              <a:spcBef>
                <a:spcPts val="0"/>
              </a:spcBef>
              <a:spcAft>
                <a:spcPts val="0"/>
              </a:spcAft>
              <a:buClr>
                <a:srgbClr val="980000"/>
              </a:buClr>
              <a:buSzPts val="1400"/>
              <a:buFont typeface="Source Serif Pro"/>
              <a:buChar char="●"/>
            </a:pPr>
            <a:r>
              <a:rPr lang="en" sz="1400">
                <a:solidFill>
                  <a:schemeClr val="dk1"/>
                </a:solidFill>
                <a:latin typeface="Source Serif Pro"/>
                <a:ea typeface="Source Serif Pro"/>
                <a:cs typeface="Source Serif Pro"/>
                <a:sym typeface="Source Serif Pro"/>
              </a:rPr>
              <a:t>Step 4: run CMC Tool and extract muscle excitations and metabolic probe data</a:t>
            </a:r>
            <a:endParaRPr sz="1400">
              <a:solidFill>
                <a:schemeClr val="dk1"/>
              </a:solidFill>
              <a:latin typeface="Source Serif Pro"/>
              <a:ea typeface="Source Serif Pro"/>
              <a:cs typeface="Source Serif Pro"/>
              <a:sym typeface="Source Serif Pro"/>
            </a:endParaRPr>
          </a:p>
          <a:p>
            <a:pPr indent="-317500" lvl="0" marL="457200" rtl="0" algn="l">
              <a:lnSpc>
                <a:spcPct val="115000"/>
              </a:lnSpc>
              <a:spcBef>
                <a:spcPts val="0"/>
              </a:spcBef>
              <a:spcAft>
                <a:spcPts val="0"/>
              </a:spcAft>
              <a:buClr>
                <a:schemeClr val="dk1"/>
              </a:buClr>
              <a:buSzPts val="1400"/>
              <a:buFont typeface="Source Serif Pro"/>
              <a:buChar char="●"/>
            </a:pPr>
            <a:r>
              <a:rPr lang="en" sz="1400">
                <a:solidFill>
                  <a:schemeClr val="dk1"/>
                </a:solidFill>
                <a:latin typeface="Source Serif Pro"/>
                <a:ea typeface="Source Serif Pro"/>
                <a:cs typeface="Source Serif Pro"/>
                <a:sym typeface="Source Serif Pro"/>
              </a:rPr>
              <a:t>See in the following slides what constitutes criteria for acceptable results</a:t>
            </a:r>
            <a:endParaRPr sz="1400">
              <a:solidFill>
                <a:schemeClr val="dk1"/>
              </a:solidFill>
              <a:latin typeface="Source Serif Pro"/>
              <a:ea typeface="Source Serif Pro"/>
              <a:cs typeface="Source Serif Pro"/>
              <a:sym typeface="Source Serif Pro"/>
            </a:endParaRPr>
          </a:p>
          <a:p>
            <a:pPr indent="-317500" lvl="0" marL="457200" rtl="0" algn="l">
              <a:lnSpc>
                <a:spcPct val="115000"/>
              </a:lnSpc>
              <a:spcBef>
                <a:spcPts val="0"/>
              </a:spcBef>
              <a:spcAft>
                <a:spcPts val="0"/>
              </a:spcAft>
              <a:buClr>
                <a:srgbClr val="980000"/>
              </a:buClr>
              <a:buSzPts val="1400"/>
              <a:buFont typeface="Source Serif Pro"/>
              <a:buChar char="●"/>
            </a:pPr>
            <a:r>
              <a:rPr lang="en" sz="1400">
                <a:solidFill>
                  <a:schemeClr val="dk1"/>
                </a:solidFill>
                <a:latin typeface="Source Serif Pro"/>
                <a:ea typeface="Source Serif Pro"/>
                <a:cs typeface="Source Serif Pro"/>
                <a:sym typeface="Source Serif Pro"/>
              </a:rPr>
              <a:t>Next steps for testing:</a:t>
            </a:r>
            <a:endParaRPr sz="1400">
              <a:solidFill>
                <a:schemeClr val="dk1"/>
              </a:solidFill>
              <a:latin typeface="Source Serif Pro"/>
              <a:ea typeface="Source Serif Pro"/>
              <a:cs typeface="Source Serif Pro"/>
              <a:sym typeface="Source Serif Pro"/>
            </a:endParaRPr>
          </a:p>
          <a:p>
            <a:pPr indent="-304800" lvl="1" marL="914400" rtl="0" algn="l">
              <a:lnSpc>
                <a:spcPct val="115000"/>
              </a:lnSpc>
              <a:spcBef>
                <a:spcPts val="0"/>
              </a:spcBef>
              <a:spcAft>
                <a:spcPts val="0"/>
              </a:spcAft>
              <a:buClr>
                <a:srgbClr val="980000"/>
              </a:buClr>
              <a:buSzPts val="1200"/>
              <a:buFont typeface="Source Serif Pro"/>
              <a:buChar char="○"/>
            </a:pPr>
            <a:r>
              <a:rPr lang="en" sz="1200">
                <a:solidFill>
                  <a:schemeClr val="dk1"/>
                </a:solidFill>
                <a:latin typeface="Source Serif Pro"/>
                <a:ea typeface="Source Serif Pro"/>
                <a:cs typeface="Source Serif Pro"/>
                <a:sym typeface="Source Serif Pro"/>
              </a:rPr>
              <a:t>Change saddle position (X,Y)</a:t>
            </a:r>
            <a:endParaRPr sz="1200">
              <a:solidFill>
                <a:schemeClr val="dk1"/>
              </a:solidFill>
              <a:latin typeface="Source Serif Pro"/>
              <a:ea typeface="Source Serif Pro"/>
              <a:cs typeface="Source Serif Pro"/>
              <a:sym typeface="Source Serif Pro"/>
            </a:endParaRPr>
          </a:p>
          <a:p>
            <a:pPr indent="-304800" lvl="1" marL="914400" rtl="0" algn="l">
              <a:lnSpc>
                <a:spcPct val="115000"/>
              </a:lnSpc>
              <a:spcBef>
                <a:spcPts val="0"/>
              </a:spcBef>
              <a:spcAft>
                <a:spcPts val="0"/>
              </a:spcAft>
              <a:buClr>
                <a:srgbClr val="980000"/>
              </a:buClr>
              <a:buSzPts val="1200"/>
              <a:buFont typeface="Source Serif Pro"/>
              <a:buChar char="○"/>
            </a:pPr>
            <a:r>
              <a:rPr lang="en" sz="1200">
                <a:solidFill>
                  <a:schemeClr val="dk1"/>
                </a:solidFill>
                <a:latin typeface="Source Serif Pro"/>
                <a:ea typeface="Source Serif Pro"/>
                <a:cs typeface="Source Serif Pro"/>
                <a:sym typeface="Source Serif Pro"/>
              </a:rPr>
              <a:t>Discover how changes affect muscle activations &amp; metabolic cost</a:t>
            </a:r>
            <a:endParaRPr sz="1200">
              <a:solidFill>
                <a:schemeClr val="dk1"/>
              </a:solidFill>
              <a:latin typeface="Source Serif Pro"/>
              <a:ea typeface="Source Serif Pro"/>
              <a:cs typeface="Source Serif Pro"/>
              <a:sym typeface="Source Serif Pro"/>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bdf8e3b080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bdf8e3b080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 1.5’ - DG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bdf8e3b080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bdf8e3b080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Each muscle, given it’s force length and force velocity relationship can output a potential maximal force (given fiber length, fiber velocity) over time of a crank rotation</a:t>
            </a:r>
            <a:endParaRPr i="1" sz="1500">
              <a:solidFill>
                <a:schemeClr val="dk1"/>
              </a:solidFill>
              <a:latin typeface="Source Serif Pro"/>
              <a:ea typeface="Source Serif Pro"/>
              <a:cs typeface="Source Serif Pro"/>
              <a:sym typeface="Source Serif Pro"/>
            </a:endParaRPr>
          </a:p>
          <a:p>
            <a:pPr indent="-323850" lvl="0" marL="457200" rtl="0" algn="l">
              <a:spcBef>
                <a:spcPts val="0"/>
              </a:spcBef>
              <a:spcAft>
                <a:spcPts val="0"/>
              </a:spcAft>
              <a:buClr>
                <a:srgbClr val="980000"/>
              </a:buClr>
              <a:buSzPts val="1500"/>
              <a:buFont typeface="Source Serif Pro"/>
              <a:buChar char="●"/>
            </a:pPr>
            <a:r>
              <a:rPr i="1" lang="en" sz="1500">
                <a:solidFill>
                  <a:schemeClr val="dk1"/>
                </a:solidFill>
                <a:latin typeface="Source Serif Pro"/>
                <a:ea typeface="Source Serif Pro"/>
                <a:cs typeface="Source Serif Pro"/>
                <a:sym typeface="Source Serif Pro"/>
              </a:rPr>
              <a:t>CEC</a:t>
            </a:r>
            <a:endParaRPr/>
          </a:p>
          <a:p>
            <a:pPr indent="-317500" lvl="0" marL="457200" rtl="0" algn="l">
              <a:spcBef>
                <a:spcPts val="0"/>
              </a:spcBef>
              <a:spcAft>
                <a:spcPts val="0"/>
              </a:spcAft>
              <a:buClr>
                <a:srgbClr val="980000"/>
              </a:buClr>
              <a:buSzPts val="1400"/>
              <a:buFont typeface="Source Serif Pro"/>
              <a:buChar char="●"/>
            </a:pPr>
            <a:r>
              <a:rPr lang="en"/>
              <a:t>With our simple model, we were able to complete the final step in our workflow to show a successful CMC run.</a:t>
            </a:r>
            <a:endParaRPr/>
          </a:p>
          <a:p>
            <a:pPr indent="-317500" lvl="0" marL="457200" rtl="0" algn="l">
              <a:spcBef>
                <a:spcPts val="0"/>
              </a:spcBef>
              <a:spcAft>
                <a:spcPts val="0"/>
              </a:spcAft>
              <a:buClr>
                <a:srgbClr val="980000"/>
              </a:buClr>
              <a:buSzPts val="1400"/>
              <a:buFont typeface="Source Serif Pro"/>
              <a:buChar char="●"/>
            </a:pPr>
            <a:r>
              <a:rPr lang="en"/>
              <a:t>All 4 muscles are activated in the pedaling motion.</a:t>
            </a:r>
            <a:endParaRPr/>
          </a:p>
          <a:p>
            <a:pPr indent="-317500" lvl="0" marL="457200" rtl="0" algn="l">
              <a:spcBef>
                <a:spcPts val="0"/>
              </a:spcBef>
              <a:spcAft>
                <a:spcPts val="0"/>
              </a:spcAft>
              <a:buClr>
                <a:srgbClr val="980000"/>
              </a:buClr>
              <a:buSzPts val="1400"/>
              <a:buFont typeface="Source Serif Pro"/>
              <a:buChar char="●"/>
            </a:pPr>
            <a:r>
              <a:rPr lang="en"/>
              <a:t>The overall kinematics of the hip, knee, and ankle joints are acceptable</a:t>
            </a:r>
            <a:endParaRPr/>
          </a:p>
          <a:p>
            <a:pPr indent="-304800" lvl="1" marL="914400" rtl="0" algn="l">
              <a:spcBef>
                <a:spcPts val="0"/>
              </a:spcBef>
              <a:spcAft>
                <a:spcPts val="0"/>
              </a:spcAft>
              <a:buClr>
                <a:srgbClr val="980000"/>
              </a:buClr>
              <a:buSzPts val="1200"/>
              <a:buFont typeface="Source Serif Pro"/>
              <a:buChar char="○"/>
            </a:pPr>
            <a:r>
              <a:rPr lang="en"/>
              <a:t>Achieved constant cadence model</a:t>
            </a:r>
            <a:endParaRPr/>
          </a:p>
          <a:p>
            <a:pPr indent="-304800" lvl="1" marL="914400" rtl="0" algn="l">
              <a:spcBef>
                <a:spcPts val="0"/>
              </a:spcBef>
              <a:spcAft>
                <a:spcPts val="0"/>
              </a:spcAft>
              <a:buClr>
                <a:srgbClr val="980000"/>
              </a:buClr>
              <a:buSzPts val="1200"/>
              <a:buFont typeface="Source Serif Pro"/>
              <a:buChar char="○"/>
            </a:pPr>
            <a:r>
              <a:rPr lang="en"/>
              <a:t>we have since achieved similarly successful results with other models.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e117f007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e117f007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[cc] </a:t>
            </a:r>
            <a:r>
              <a:rPr lang="en"/>
              <a:t>This timeline has a visual representation of our work for the next several weeks. The blocks in green are currently being worked on and we have a couple weeks at the end for buffer and final wrap up activities.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bdf8e3b080_0_1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bdf8e3b080_0_1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Source Serif Pro"/>
                <a:ea typeface="Source Serif Pro"/>
                <a:cs typeface="Source Serif Pro"/>
                <a:sym typeface="Source Serif Pro"/>
              </a:rPr>
              <a:t>1’ - all</a:t>
            </a:r>
            <a:endParaRPr sz="1400">
              <a:latin typeface="Source Serif Pro"/>
              <a:ea typeface="Source Serif Pro"/>
              <a:cs typeface="Source Serif Pro"/>
              <a:sym typeface="Source Serif Pro"/>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be78d0b3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be78d0b3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be117f007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be117f007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Carmichael said we should just do with all muscles since we can drive cadence at constant speed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be117f00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be117f00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df8e3b080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bdf8e3b080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Source Serif Pro"/>
                <a:ea typeface="Source Serif Pro"/>
                <a:cs typeface="Source Serif Pro"/>
                <a:sym typeface="Source Serif Pro"/>
              </a:rPr>
              <a:t>“So what does that mean?”</a:t>
            </a:r>
            <a:endParaRPr sz="1200">
              <a:solidFill>
                <a:schemeClr val="dk1"/>
              </a:solidFill>
              <a:latin typeface="Source Serif Pro"/>
              <a:ea typeface="Source Serif Pro"/>
              <a:cs typeface="Source Serif Pro"/>
              <a:sym typeface="Source Serif Pr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Source Serif Pro"/>
                <a:ea typeface="Source Serif Pro"/>
                <a:cs typeface="Source Serif Pro"/>
                <a:sym typeface="Source Serif Pro"/>
              </a:rPr>
              <a:t>There isn’t a software tool that Specialized can input a rider’s dimensions, cadence, and power stroke and immediately measure or predict what that rider’s energy expenditure would be like. Such a tool would be beneficial in the way of using metabolic energy consumption as a benchmark for whether or not a bike is a good fit for a cyclist. Which takes us to our overarching goal…</a:t>
            </a:r>
            <a:endParaRPr sz="1200">
              <a:solidFill>
                <a:schemeClr val="dk1"/>
              </a:solidFill>
              <a:latin typeface="Source Serif Pro"/>
              <a:ea typeface="Source Serif Pro"/>
              <a:cs typeface="Source Serif Pro"/>
              <a:sym typeface="Source Serif Pr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Source Serif Pro"/>
                <a:ea typeface="Source Serif Pro"/>
                <a:cs typeface="Source Serif Pro"/>
                <a:sym typeface="Source Serif Pro"/>
              </a:rPr>
              <a:t>-&gt; Overarching Goal…</a:t>
            </a:r>
            <a:endParaRPr sz="1200">
              <a:solidFill>
                <a:schemeClr val="dk1"/>
              </a:solidFill>
              <a:latin typeface="Source Serif Pro"/>
              <a:ea typeface="Source Serif Pro"/>
              <a:cs typeface="Source Serif Pro"/>
              <a:sym typeface="Source Serif Pr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Source Serif Pro"/>
                <a:ea typeface="Source Serif Pro"/>
                <a:cs typeface="Source Serif Pro"/>
                <a:sym typeface="Source Serif Pro"/>
              </a:rPr>
              <a:t>And as stepping stones to that goal...</a:t>
            </a:r>
            <a:endParaRPr sz="1200">
              <a:solidFill>
                <a:schemeClr val="dk1"/>
              </a:solidFill>
              <a:latin typeface="Source Serif Pro"/>
              <a:ea typeface="Source Serif Pro"/>
              <a:cs typeface="Source Serif Pro"/>
              <a:sym typeface="Source Serif Pro"/>
            </a:endParaRPr>
          </a:p>
          <a:p>
            <a:pPr indent="0" lvl="0" marL="0" rtl="0" algn="l">
              <a:lnSpc>
                <a:spcPct val="115000"/>
              </a:lnSpc>
              <a:spcBef>
                <a:spcPts val="1200"/>
              </a:spcBef>
              <a:spcAft>
                <a:spcPts val="1200"/>
              </a:spcAft>
              <a:buClr>
                <a:schemeClr val="dk1"/>
              </a:buClr>
              <a:buSzPts val="1100"/>
              <a:buFont typeface="Arial"/>
              <a:buNone/>
            </a:pPr>
            <a:r>
              <a:t/>
            </a:r>
            <a:endParaRPr sz="1200">
              <a:latin typeface="Source Serif Pro"/>
              <a:ea typeface="Source Serif Pro"/>
              <a:cs typeface="Source Serif Pro"/>
              <a:sym typeface="Source Serif Pr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df8e3b080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df8e3b080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Source Serif Pro"/>
                <a:ea typeface="Source Serif Pro"/>
                <a:cs typeface="Source Serif Pro"/>
                <a:sym typeface="Source Serif Pro"/>
              </a:rPr>
              <a:t>1.5-2’ CEC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df8e3b080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df8e3b080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Source Serif Pro"/>
              <a:buChar char="●"/>
            </a:pPr>
            <a:r>
              <a:rPr i="1" lang="en" sz="1200">
                <a:solidFill>
                  <a:schemeClr val="dk1"/>
                </a:solidFill>
                <a:latin typeface="Source Serif Pro"/>
                <a:ea typeface="Source Serif Pro"/>
                <a:cs typeface="Source Serif Pro"/>
                <a:sym typeface="Source Serif Pro"/>
              </a:rPr>
              <a:t>As seen in the image, changing the hip angle affects metabolic energy, power, muscle activation, body kinematics, and aerodynamic drag [2]</a:t>
            </a:r>
            <a:endParaRPr i="1" sz="1200">
              <a:solidFill>
                <a:schemeClr val="dk1"/>
              </a:solidFill>
              <a:latin typeface="Source Serif Pro"/>
              <a:ea typeface="Source Serif Pro"/>
              <a:cs typeface="Source Serif Pro"/>
              <a:sym typeface="Source Serif Pro"/>
            </a:endParaRPr>
          </a:p>
          <a:p>
            <a:pPr indent="-304800" lvl="0" marL="457200" rtl="0" algn="just">
              <a:lnSpc>
                <a:spcPct val="107916"/>
              </a:lnSpc>
              <a:spcBef>
                <a:spcPts val="0"/>
              </a:spcBef>
              <a:spcAft>
                <a:spcPts val="0"/>
              </a:spcAft>
              <a:buClr>
                <a:schemeClr val="dk1"/>
              </a:buClr>
              <a:buSzPts val="1200"/>
              <a:buFont typeface="Source Serif Pro"/>
              <a:buChar char="●"/>
            </a:pPr>
            <a:r>
              <a:rPr b="1" lang="en" sz="1200">
                <a:solidFill>
                  <a:schemeClr val="dk1"/>
                </a:solidFill>
                <a:latin typeface="Calibri"/>
                <a:ea typeface="Calibri"/>
                <a:cs typeface="Calibri"/>
                <a:sym typeface="Calibri"/>
              </a:rPr>
              <a:t>Aerodynamic drag has proven to be a significant player in affecting overall cyclist efficiency [2]</a:t>
            </a:r>
            <a:endParaRPr b="1"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Source Serif Pro"/>
              <a:buChar char="○"/>
            </a:pPr>
            <a:r>
              <a:rPr b="1" lang="en" sz="1200">
                <a:solidFill>
                  <a:schemeClr val="dk1"/>
                </a:solidFill>
                <a:latin typeface="Calibri"/>
                <a:ea typeface="Calibri"/>
                <a:cs typeface="Calibri"/>
                <a:sym typeface="Calibri"/>
              </a:rPr>
              <a:t>not being considered in the scope of this project but may be added later by Specialized</a:t>
            </a:r>
            <a:endParaRPr b="1" sz="1200">
              <a:solidFill>
                <a:schemeClr val="dk1"/>
              </a:solidFill>
              <a:latin typeface="Calibri"/>
              <a:ea typeface="Calibri"/>
              <a:cs typeface="Calibri"/>
              <a:sym typeface="Calibri"/>
            </a:endParaRPr>
          </a:p>
          <a:p>
            <a:pPr indent="-304800" lvl="1" marL="914400" rtl="0" algn="just">
              <a:lnSpc>
                <a:spcPct val="107916"/>
              </a:lnSpc>
              <a:spcBef>
                <a:spcPts val="0"/>
              </a:spcBef>
              <a:spcAft>
                <a:spcPts val="0"/>
              </a:spcAft>
              <a:buClr>
                <a:schemeClr val="dk1"/>
              </a:buClr>
              <a:buSzPts val="1200"/>
              <a:buFont typeface="Source Serif Pro"/>
              <a:buChar char="○"/>
            </a:pPr>
            <a:r>
              <a:rPr lang="en" sz="1200">
                <a:solidFill>
                  <a:schemeClr val="dk1"/>
                </a:solidFill>
                <a:latin typeface="Calibri"/>
                <a:ea typeface="Calibri"/>
                <a:cs typeface="Calibri"/>
                <a:sym typeface="Calibri"/>
              </a:rPr>
              <a:t>It is very important to note that data has suggested that “reducing hip angle is outweighed by the aerodynamic benefit and that riders should favor aerodynamic optimization for shorter [cycling events]” [2] and this is a </a:t>
            </a:r>
            <a:r>
              <a:rPr b="1" lang="en" sz="1200">
                <a:solidFill>
                  <a:schemeClr val="dk1"/>
                </a:solidFill>
                <a:latin typeface="Calibri"/>
                <a:ea typeface="Calibri"/>
                <a:cs typeface="Calibri"/>
                <a:sym typeface="Calibri"/>
              </a:rPr>
              <a:t>possible area for additional future investigation.</a:t>
            </a:r>
            <a:endParaRPr b="1" sz="1200">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ts val="1500"/>
              <a:buFont typeface="Source Serif Pro"/>
              <a:buChar char="●"/>
            </a:pPr>
            <a:r>
              <a:t/>
            </a:r>
            <a:endParaRPr i="1" sz="1500">
              <a:solidFill>
                <a:schemeClr val="dk1"/>
              </a:solidFill>
              <a:latin typeface="Source Serif Pro"/>
              <a:ea typeface="Source Serif Pro"/>
              <a:cs typeface="Source Serif Pro"/>
              <a:sym typeface="Source Serif Pro"/>
            </a:endParaRPr>
          </a:p>
          <a:p>
            <a:pPr indent="0" lvl="0" marL="0" rtl="0" algn="l">
              <a:lnSpc>
                <a:spcPct val="115000"/>
              </a:lnSpc>
              <a:spcBef>
                <a:spcPts val="1200"/>
              </a:spcBef>
              <a:spcAft>
                <a:spcPts val="1200"/>
              </a:spcAft>
              <a:buNone/>
            </a:pPr>
            <a:r>
              <a:t/>
            </a:r>
            <a:endParaRPr sz="1400">
              <a:solidFill>
                <a:schemeClr val="dk1"/>
              </a:solidFill>
              <a:latin typeface="Source Serif Pro"/>
              <a:ea typeface="Source Serif Pro"/>
              <a:cs typeface="Source Serif Pro"/>
              <a:sym typeface="Source Serif Pr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df8e3b080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df8e3b080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Source Serif Pro"/>
                <a:ea typeface="Source Serif Pro"/>
                <a:cs typeface="Source Serif Pro"/>
                <a:sym typeface="Source Serif Pro"/>
              </a:rPr>
              <a:t>3-4- SR</a:t>
            </a:r>
            <a:endParaRPr>
              <a:solidFill>
                <a:schemeClr val="dk1"/>
              </a:solidFill>
              <a:latin typeface="Calibri"/>
              <a:ea typeface="Calibri"/>
              <a:cs typeface="Calibri"/>
              <a:sym typeface="Calibri"/>
            </a:endParaRPr>
          </a:p>
          <a:p>
            <a:pPr indent="0" lvl="0" marL="0" rtl="0" algn="l">
              <a:lnSpc>
                <a:spcPct val="107916"/>
              </a:lnSpc>
              <a:spcBef>
                <a:spcPts val="0"/>
              </a:spcBef>
              <a:spcAft>
                <a:spcPts val="800"/>
              </a:spcAft>
              <a:buClr>
                <a:schemeClr val="dk1"/>
              </a:buClr>
              <a:buSzPts val="1100"/>
              <a:buFont typeface="Arial"/>
              <a:buNone/>
            </a:pPr>
            <a:r>
              <a:rPr lang="en">
                <a:solidFill>
                  <a:schemeClr val="dk1"/>
                </a:solidFill>
                <a:latin typeface="Calibri"/>
                <a:ea typeface="Calibri"/>
                <a:cs typeface="Calibri"/>
                <a:sym typeface="Calibri"/>
              </a:rPr>
              <a:t>Prior studies in human biomechanics of cycling have shown that power can be measured through different methods [2], [9], [10], or calculated through analytical solutions [8], [11], [12]. Metabolic cost of human movement is most often measured via indirect calorimetry through a metric of oxygen uptake (</a:t>
            </a:r>
            <a:r>
              <a:rPr lang="en">
                <a:solidFill>
                  <a:srgbClr val="4D5156"/>
                </a:solidFill>
                <a:latin typeface="Calibri"/>
                <a:ea typeface="Calibri"/>
                <a:cs typeface="Calibri"/>
                <a:sym typeface="Calibri"/>
              </a:rPr>
              <a:t>V̇</a:t>
            </a:r>
            <a:r>
              <a:rPr lang="en">
                <a:solidFill>
                  <a:schemeClr val="dk1"/>
                </a:solidFill>
                <a:latin typeface="Calibri"/>
                <a:ea typeface="Calibri"/>
                <a:cs typeface="Calibri"/>
                <a:sym typeface="Calibri"/>
              </a:rPr>
              <a:t>O</a:t>
            </a:r>
            <a:r>
              <a:rPr baseline="-25000" lang="en">
                <a:solidFill>
                  <a:schemeClr val="dk1"/>
                </a:solidFill>
                <a:latin typeface="Calibri"/>
                <a:ea typeface="Calibri"/>
                <a:cs typeface="Calibri"/>
                <a:sym typeface="Calibri"/>
              </a:rPr>
              <a:t>2</a:t>
            </a:r>
            <a:r>
              <a:rPr lang="en">
                <a:solidFill>
                  <a:schemeClr val="dk1"/>
                </a:solidFill>
                <a:latin typeface="Calibri"/>
                <a:ea typeface="Calibri"/>
                <a:cs typeface="Calibri"/>
                <a:sym typeface="Calibri"/>
              </a:rPr>
              <a:t>) [4], [5], [6], [7]. Running performance has been shown to be positively correlated to oxygen expenditure [1], and thus metabolic consumption, and this methodology may be applied to other movement, such as cycling performance.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bdf8e3b080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bdf8e3b080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Title of course</a:t>
            </a:r>
            <a:endParaRPr/>
          </a:p>
          <a:p>
            <a:pPr indent="0" lvl="0" marL="0" rtl="0" algn="l">
              <a:spcBef>
                <a:spcPts val="0"/>
              </a:spcBef>
              <a:spcAft>
                <a:spcPts val="0"/>
              </a:spcAft>
              <a:buClr>
                <a:schemeClr val="dk1"/>
              </a:buClr>
              <a:buSzPts val="1100"/>
              <a:buFont typeface="Arial"/>
              <a:buNone/>
            </a:pPr>
            <a:r>
              <a:rPr lang="en"/>
              <a:t>Fix animation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df8e3b080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df8e3b080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df8e3b080_0_1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df8e3b080_0_1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of inverse kinematics (IK) is to estimate joint angles from experimental data. The purpose of inverse dynamics (ID) is to estimate forces &amp; moments.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CMC is likely our primary tool for obtaining the relevant muscle forces with a well defined trajectory (joint angles) and external loads (pedal reaction forces)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 name="Google Shape;58;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980000"/>
              </a:buClr>
              <a:buSzPts val="1800"/>
              <a:buChar char="●"/>
              <a:defRPr/>
            </a:lvl1pPr>
            <a:lvl2pPr indent="-317500" lvl="1" marL="914400" rtl="0">
              <a:spcBef>
                <a:spcPts val="0"/>
              </a:spcBef>
              <a:spcAft>
                <a:spcPts val="0"/>
              </a:spcAft>
              <a:buClr>
                <a:srgbClr val="980000"/>
              </a:buClr>
              <a:buSzPts val="1400"/>
              <a:buChar char="○"/>
              <a:defRPr/>
            </a:lvl2pPr>
            <a:lvl3pPr indent="-317500" lvl="2" marL="1371600" rtl="0">
              <a:spcBef>
                <a:spcPts val="0"/>
              </a:spcBef>
              <a:spcAft>
                <a:spcPts val="0"/>
              </a:spcAft>
              <a:buClr>
                <a:srgbClr val="980000"/>
              </a:buClr>
              <a:buSzPts val="1400"/>
              <a:buChar char="■"/>
              <a:defRPr/>
            </a:lvl3pPr>
            <a:lvl4pPr indent="-317500" lvl="3" marL="1828800" rtl="0">
              <a:spcBef>
                <a:spcPts val="0"/>
              </a:spcBef>
              <a:spcAft>
                <a:spcPts val="0"/>
              </a:spcAft>
              <a:buClr>
                <a:srgbClr val="980000"/>
              </a:buClr>
              <a:buSzPts val="1400"/>
              <a:buChar char="●"/>
              <a:defRPr/>
            </a:lvl4pPr>
            <a:lvl5pPr indent="-317500" lvl="4" marL="2286000" rtl="0">
              <a:spcBef>
                <a:spcPts val="0"/>
              </a:spcBef>
              <a:spcAft>
                <a:spcPts val="0"/>
              </a:spcAft>
              <a:buClr>
                <a:srgbClr val="980000"/>
              </a:buClr>
              <a:buSzPts val="1400"/>
              <a:buChar char="○"/>
              <a:defRPr/>
            </a:lvl5pPr>
            <a:lvl6pPr indent="-317500" lvl="5" marL="2743200" rtl="0">
              <a:spcBef>
                <a:spcPts val="0"/>
              </a:spcBef>
              <a:spcAft>
                <a:spcPts val="0"/>
              </a:spcAft>
              <a:buClr>
                <a:srgbClr val="980000"/>
              </a:buClr>
              <a:buSzPts val="1400"/>
              <a:buChar char="■"/>
              <a:defRPr/>
            </a:lvl6pPr>
            <a:lvl7pPr indent="-317500" lvl="6" marL="3200400" rtl="0">
              <a:spcBef>
                <a:spcPts val="0"/>
              </a:spcBef>
              <a:spcAft>
                <a:spcPts val="0"/>
              </a:spcAft>
              <a:buClr>
                <a:srgbClr val="980000"/>
              </a:buClr>
              <a:buSzPts val="1400"/>
              <a:buChar char="●"/>
              <a:defRPr/>
            </a:lvl7pPr>
            <a:lvl8pPr indent="-317500" lvl="7" marL="3657600" rtl="0">
              <a:spcBef>
                <a:spcPts val="0"/>
              </a:spcBef>
              <a:spcAft>
                <a:spcPts val="0"/>
              </a:spcAft>
              <a:buClr>
                <a:srgbClr val="980000"/>
              </a:buClr>
              <a:buSzPts val="1400"/>
              <a:buChar char="○"/>
              <a:defRPr/>
            </a:lvl8pPr>
            <a:lvl9pPr indent="-317500" lvl="8" marL="4114800" rtl="0">
              <a:spcBef>
                <a:spcPts val="0"/>
              </a:spcBef>
              <a:spcAft>
                <a:spcPts val="0"/>
              </a:spcAft>
              <a:buClr>
                <a:srgbClr val="980000"/>
              </a:buClr>
              <a:buSzPts val="1400"/>
              <a:buChar char="■"/>
              <a:defRPr/>
            </a:lvl9pPr>
          </a:lstStyle>
          <a:p/>
        </p:txBody>
      </p:sp>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980000"/>
              </a:buClr>
              <a:buSzPts val="1400"/>
              <a:buChar char="●"/>
              <a:defRPr sz="1400"/>
            </a:lvl1pPr>
            <a:lvl2pPr indent="-304800" lvl="1" marL="914400" rtl="0">
              <a:spcBef>
                <a:spcPts val="0"/>
              </a:spcBef>
              <a:spcAft>
                <a:spcPts val="0"/>
              </a:spcAft>
              <a:buClr>
                <a:srgbClr val="980000"/>
              </a:buClr>
              <a:buSzPts val="1200"/>
              <a:buChar char="○"/>
              <a:defRPr sz="1200"/>
            </a:lvl2pPr>
            <a:lvl3pPr indent="-304800" lvl="2" marL="1371600" rtl="0">
              <a:spcBef>
                <a:spcPts val="0"/>
              </a:spcBef>
              <a:spcAft>
                <a:spcPts val="0"/>
              </a:spcAft>
              <a:buClr>
                <a:srgbClr val="980000"/>
              </a:buClr>
              <a:buSzPts val="1200"/>
              <a:buChar char="■"/>
              <a:defRPr sz="1200"/>
            </a:lvl3pPr>
            <a:lvl4pPr indent="-304800" lvl="3" marL="1828800" rtl="0">
              <a:spcBef>
                <a:spcPts val="0"/>
              </a:spcBef>
              <a:spcAft>
                <a:spcPts val="0"/>
              </a:spcAft>
              <a:buClr>
                <a:srgbClr val="980000"/>
              </a:buClr>
              <a:buSzPts val="1200"/>
              <a:buChar char="●"/>
              <a:defRPr sz="1200"/>
            </a:lvl4pPr>
            <a:lvl5pPr indent="-304800" lvl="4" marL="2286000" rtl="0">
              <a:spcBef>
                <a:spcPts val="0"/>
              </a:spcBef>
              <a:spcAft>
                <a:spcPts val="0"/>
              </a:spcAft>
              <a:buClr>
                <a:srgbClr val="980000"/>
              </a:buClr>
              <a:buSzPts val="1200"/>
              <a:buChar char="○"/>
              <a:defRPr sz="1200"/>
            </a:lvl5pPr>
            <a:lvl6pPr indent="-304800" lvl="5" marL="2743200" rtl="0">
              <a:spcBef>
                <a:spcPts val="0"/>
              </a:spcBef>
              <a:spcAft>
                <a:spcPts val="0"/>
              </a:spcAft>
              <a:buClr>
                <a:srgbClr val="980000"/>
              </a:buClr>
              <a:buSzPts val="1200"/>
              <a:buChar char="■"/>
              <a:defRPr sz="1200"/>
            </a:lvl6pPr>
            <a:lvl7pPr indent="-304800" lvl="6" marL="3200400" rtl="0">
              <a:spcBef>
                <a:spcPts val="0"/>
              </a:spcBef>
              <a:spcAft>
                <a:spcPts val="0"/>
              </a:spcAft>
              <a:buClr>
                <a:srgbClr val="980000"/>
              </a:buClr>
              <a:buSzPts val="1200"/>
              <a:buChar char="●"/>
              <a:defRPr sz="1200"/>
            </a:lvl7pPr>
            <a:lvl8pPr indent="-304800" lvl="7" marL="3657600" rtl="0">
              <a:spcBef>
                <a:spcPts val="0"/>
              </a:spcBef>
              <a:spcAft>
                <a:spcPts val="0"/>
              </a:spcAft>
              <a:buClr>
                <a:srgbClr val="980000"/>
              </a:buClr>
              <a:buSzPts val="1200"/>
              <a:buChar char="○"/>
              <a:defRPr sz="1200"/>
            </a:lvl8pPr>
            <a:lvl9pPr indent="-304800" lvl="8" marL="4114800" rtl="0">
              <a:spcBef>
                <a:spcPts val="0"/>
              </a:spcBef>
              <a:spcAft>
                <a:spcPts val="0"/>
              </a:spcAft>
              <a:buClr>
                <a:srgbClr val="980000"/>
              </a:buClr>
              <a:buSzPts val="1200"/>
              <a:buChar char="■"/>
              <a:defRPr sz="1200"/>
            </a:lvl9pPr>
          </a:lstStyle>
          <a:p/>
        </p:txBody>
      </p:sp>
      <p:sp>
        <p:nvSpPr>
          <p:cNvPr id="70" name="Google Shape;70;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980000"/>
              </a:buClr>
              <a:buSzPts val="1400"/>
              <a:buChar char="●"/>
              <a:defRPr sz="1400"/>
            </a:lvl1pPr>
            <a:lvl2pPr indent="-304800" lvl="1" marL="914400" rtl="0">
              <a:spcBef>
                <a:spcPts val="0"/>
              </a:spcBef>
              <a:spcAft>
                <a:spcPts val="0"/>
              </a:spcAft>
              <a:buClr>
                <a:srgbClr val="980000"/>
              </a:buClr>
              <a:buSzPts val="1200"/>
              <a:buChar char="○"/>
              <a:defRPr sz="1200"/>
            </a:lvl2pPr>
            <a:lvl3pPr indent="-304800" lvl="2" marL="1371600" rtl="0">
              <a:spcBef>
                <a:spcPts val="0"/>
              </a:spcBef>
              <a:spcAft>
                <a:spcPts val="0"/>
              </a:spcAft>
              <a:buClr>
                <a:srgbClr val="980000"/>
              </a:buClr>
              <a:buSzPts val="1200"/>
              <a:buChar char="■"/>
              <a:defRPr sz="1200"/>
            </a:lvl3pPr>
            <a:lvl4pPr indent="-304800" lvl="3" marL="1828800" rtl="0">
              <a:spcBef>
                <a:spcPts val="0"/>
              </a:spcBef>
              <a:spcAft>
                <a:spcPts val="0"/>
              </a:spcAft>
              <a:buClr>
                <a:srgbClr val="980000"/>
              </a:buClr>
              <a:buSzPts val="1200"/>
              <a:buChar char="●"/>
              <a:defRPr sz="1200"/>
            </a:lvl4pPr>
            <a:lvl5pPr indent="-304800" lvl="4" marL="2286000" rtl="0">
              <a:spcBef>
                <a:spcPts val="0"/>
              </a:spcBef>
              <a:spcAft>
                <a:spcPts val="0"/>
              </a:spcAft>
              <a:buClr>
                <a:srgbClr val="980000"/>
              </a:buClr>
              <a:buSzPts val="1200"/>
              <a:buChar char="○"/>
              <a:defRPr sz="1200"/>
            </a:lvl5pPr>
            <a:lvl6pPr indent="-304800" lvl="5" marL="2743200" rtl="0">
              <a:spcBef>
                <a:spcPts val="0"/>
              </a:spcBef>
              <a:spcAft>
                <a:spcPts val="0"/>
              </a:spcAft>
              <a:buClr>
                <a:srgbClr val="980000"/>
              </a:buClr>
              <a:buSzPts val="1200"/>
              <a:buChar char="■"/>
              <a:defRPr sz="1200"/>
            </a:lvl6pPr>
            <a:lvl7pPr indent="-304800" lvl="6" marL="3200400" rtl="0">
              <a:spcBef>
                <a:spcPts val="0"/>
              </a:spcBef>
              <a:spcAft>
                <a:spcPts val="0"/>
              </a:spcAft>
              <a:buClr>
                <a:srgbClr val="980000"/>
              </a:buClr>
              <a:buSzPts val="1200"/>
              <a:buChar char="●"/>
              <a:defRPr sz="1200"/>
            </a:lvl7pPr>
            <a:lvl8pPr indent="-304800" lvl="7" marL="3657600" rtl="0">
              <a:spcBef>
                <a:spcPts val="0"/>
              </a:spcBef>
              <a:spcAft>
                <a:spcPts val="0"/>
              </a:spcAft>
              <a:buClr>
                <a:srgbClr val="980000"/>
              </a:buClr>
              <a:buSzPts val="1200"/>
              <a:buChar char="○"/>
              <a:defRPr sz="1200"/>
            </a:lvl8pPr>
            <a:lvl9pPr indent="-304800" lvl="8" marL="4114800" rtl="0">
              <a:spcBef>
                <a:spcPts val="0"/>
              </a:spcBef>
              <a:spcAft>
                <a:spcPts val="0"/>
              </a:spcAft>
              <a:buClr>
                <a:srgbClr val="980000"/>
              </a:buClr>
              <a:buSzPts val="1200"/>
              <a:buChar char="■"/>
              <a:defRPr sz="1200"/>
            </a:lvl9pPr>
          </a:lstStyle>
          <a:p/>
        </p:txBody>
      </p:sp>
      <p:sp>
        <p:nvSpPr>
          <p:cNvPr id="71" name="Google Shape;7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19"/>
          <p:cNvSpPr txBox="1"/>
          <p:nvPr>
            <p:ph idx="1" type="body"/>
          </p:nvPr>
        </p:nvSpPr>
        <p:spPr>
          <a:xfrm>
            <a:off x="311700" y="1389600"/>
            <a:ext cx="42504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980000"/>
              </a:buClr>
              <a:buSzPts val="1200"/>
              <a:buChar char="●"/>
              <a:defRPr sz="1200"/>
            </a:lvl1pPr>
            <a:lvl2pPr indent="-304800" lvl="1" marL="914400" rtl="0">
              <a:spcBef>
                <a:spcPts val="0"/>
              </a:spcBef>
              <a:spcAft>
                <a:spcPts val="0"/>
              </a:spcAft>
              <a:buClr>
                <a:srgbClr val="980000"/>
              </a:buClr>
              <a:buSzPts val="1200"/>
              <a:buChar char="○"/>
              <a:defRPr sz="1200"/>
            </a:lvl2pPr>
            <a:lvl3pPr indent="-304800" lvl="2" marL="1371600" rtl="0">
              <a:spcBef>
                <a:spcPts val="0"/>
              </a:spcBef>
              <a:spcAft>
                <a:spcPts val="0"/>
              </a:spcAft>
              <a:buClr>
                <a:srgbClr val="980000"/>
              </a:buClr>
              <a:buSzPts val="1200"/>
              <a:buChar char="■"/>
              <a:defRPr sz="1200"/>
            </a:lvl3pPr>
            <a:lvl4pPr indent="-304800" lvl="3" marL="1828800" rtl="0">
              <a:spcBef>
                <a:spcPts val="0"/>
              </a:spcBef>
              <a:spcAft>
                <a:spcPts val="0"/>
              </a:spcAft>
              <a:buClr>
                <a:srgbClr val="980000"/>
              </a:buClr>
              <a:buSzPts val="1200"/>
              <a:buChar char="●"/>
              <a:defRPr sz="1200"/>
            </a:lvl4pPr>
            <a:lvl5pPr indent="-304800" lvl="4" marL="2286000" rtl="0">
              <a:spcBef>
                <a:spcPts val="0"/>
              </a:spcBef>
              <a:spcAft>
                <a:spcPts val="0"/>
              </a:spcAft>
              <a:buClr>
                <a:srgbClr val="980000"/>
              </a:buClr>
              <a:buSzPts val="1200"/>
              <a:buChar char="○"/>
              <a:defRPr sz="1200"/>
            </a:lvl5pPr>
            <a:lvl6pPr indent="-304800" lvl="5" marL="2743200" rtl="0">
              <a:spcBef>
                <a:spcPts val="0"/>
              </a:spcBef>
              <a:spcAft>
                <a:spcPts val="0"/>
              </a:spcAft>
              <a:buClr>
                <a:srgbClr val="980000"/>
              </a:buClr>
              <a:buSzPts val="1200"/>
              <a:buChar char="■"/>
              <a:defRPr sz="1200"/>
            </a:lvl6pPr>
            <a:lvl7pPr indent="-304800" lvl="6" marL="3200400" rtl="0">
              <a:spcBef>
                <a:spcPts val="0"/>
              </a:spcBef>
              <a:spcAft>
                <a:spcPts val="0"/>
              </a:spcAft>
              <a:buClr>
                <a:srgbClr val="980000"/>
              </a:buClr>
              <a:buSzPts val="1200"/>
              <a:buChar char="●"/>
              <a:defRPr sz="1200"/>
            </a:lvl7pPr>
            <a:lvl8pPr indent="-304800" lvl="7" marL="3657600" rtl="0">
              <a:spcBef>
                <a:spcPts val="0"/>
              </a:spcBef>
              <a:spcAft>
                <a:spcPts val="0"/>
              </a:spcAft>
              <a:buClr>
                <a:srgbClr val="980000"/>
              </a:buClr>
              <a:buSzPts val="1200"/>
              <a:buChar char="○"/>
              <a:defRPr sz="1200"/>
            </a:lvl8pPr>
            <a:lvl9pPr indent="-304800" lvl="8" marL="4114800" rtl="0">
              <a:spcBef>
                <a:spcPts val="0"/>
              </a:spcBef>
              <a:spcAft>
                <a:spcPts val="0"/>
              </a:spcAft>
              <a:buClr>
                <a:srgbClr val="980000"/>
              </a:buClr>
              <a:buSzPts val="1200"/>
              <a:buChar char="■"/>
              <a:defRPr sz="1200"/>
            </a:lvl9pPr>
          </a:lstStyle>
          <a:p/>
        </p:txBody>
      </p:sp>
      <p:sp>
        <p:nvSpPr>
          <p:cNvPr id="78" name="Google Shape;7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1" name="Google Shape;8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5" name="Google Shape;85;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 name="Google Shape;86;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rgbClr val="980000"/>
              </a:buClr>
              <a:buSzPts val="1800"/>
              <a:buChar char="●"/>
              <a:defRPr/>
            </a:lvl1pPr>
            <a:lvl2pPr indent="-317500" lvl="1" marL="914400" rtl="0">
              <a:spcBef>
                <a:spcPts val="0"/>
              </a:spcBef>
              <a:spcAft>
                <a:spcPts val="0"/>
              </a:spcAft>
              <a:buClr>
                <a:srgbClr val="980000"/>
              </a:buClr>
              <a:buSzPts val="1400"/>
              <a:buChar char="○"/>
              <a:defRPr/>
            </a:lvl2pPr>
            <a:lvl3pPr indent="-317500" lvl="2" marL="1371600" rtl="0">
              <a:spcBef>
                <a:spcPts val="0"/>
              </a:spcBef>
              <a:spcAft>
                <a:spcPts val="0"/>
              </a:spcAft>
              <a:buClr>
                <a:srgbClr val="980000"/>
              </a:buClr>
              <a:buSzPts val="1400"/>
              <a:buChar char="■"/>
              <a:defRPr/>
            </a:lvl3pPr>
            <a:lvl4pPr indent="-317500" lvl="3" marL="1828800" rtl="0">
              <a:spcBef>
                <a:spcPts val="0"/>
              </a:spcBef>
              <a:spcAft>
                <a:spcPts val="0"/>
              </a:spcAft>
              <a:buClr>
                <a:srgbClr val="980000"/>
              </a:buClr>
              <a:buSzPts val="1400"/>
              <a:buChar char="●"/>
              <a:defRPr/>
            </a:lvl4pPr>
            <a:lvl5pPr indent="-317500" lvl="4" marL="2286000" rtl="0">
              <a:spcBef>
                <a:spcPts val="0"/>
              </a:spcBef>
              <a:spcAft>
                <a:spcPts val="0"/>
              </a:spcAft>
              <a:buClr>
                <a:srgbClr val="980000"/>
              </a:buClr>
              <a:buSzPts val="1400"/>
              <a:buChar char="○"/>
              <a:defRPr/>
            </a:lvl5pPr>
            <a:lvl6pPr indent="-317500" lvl="5" marL="2743200" rtl="0">
              <a:spcBef>
                <a:spcPts val="0"/>
              </a:spcBef>
              <a:spcAft>
                <a:spcPts val="0"/>
              </a:spcAft>
              <a:buClr>
                <a:srgbClr val="980000"/>
              </a:buClr>
              <a:buSzPts val="1400"/>
              <a:buChar char="■"/>
              <a:defRPr/>
            </a:lvl6pPr>
            <a:lvl7pPr indent="-317500" lvl="6" marL="3200400" rtl="0">
              <a:spcBef>
                <a:spcPts val="0"/>
              </a:spcBef>
              <a:spcAft>
                <a:spcPts val="0"/>
              </a:spcAft>
              <a:buClr>
                <a:srgbClr val="980000"/>
              </a:buClr>
              <a:buSzPts val="1400"/>
              <a:buChar char="●"/>
              <a:defRPr/>
            </a:lvl7pPr>
            <a:lvl8pPr indent="-317500" lvl="7" marL="3657600" rtl="0">
              <a:spcBef>
                <a:spcPts val="0"/>
              </a:spcBef>
              <a:spcAft>
                <a:spcPts val="0"/>
              </a:spcAft>
              <a:buClr>
                <a:srgbClr val="980000"/>
              </a:buClr>
              <a:buSzPts val="1400"/>
              <a:buChar char="○"/>
              <a:defRPr/>
            </a:lvl8pPr>
            <a:lvl9pPr indent="-317500" lvl="8" marL="4114800" rtl="0">
              <a:spcBef>
                <a:spcPts val="0"/>
              </a:spcBef>
              <a:spcAft>
                <a:spcPts val="0"/>
              </a:spcAft>
              <a:buClr>
                <a:srgbClr val="980000"/>
              </a:buClr>
              <a:buSzPts val="1400"/>
              <a:buChar char="■"/>
              <a:defRPr/>
            </a:lvl9pPr>
          </a:lstStyle>
          <a:p/>
        </p:txBody>
      </p:sp>
      <p:sp>
        <p:nvSpPr>
          <p:cNvPr id="87" name="Google Shape;8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90" name="Google Shape;9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3" name="Google Shape;93;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rgbClr val="980000"/>
              </a:buClr>
              <a:buSzPts val="1800"/>
              <a:buChar char="●"/>
              <a:defRPr/>
            </a:lvl1pPr>
            <a:lvl2pPr indent="-317500" lvl="1" marL="914400" rtl="0" algn="ctr">
              <a:spcBef>
                <a:spcPts val="0"/>
              </a:spcBef>
              <a:spcAft>
                <a:spcPts val="0"/>
              </a:spcAft>
              <a:buClr>
                <a:srgbClr val="980000"/>
              </a:buClr>
              <a:buSzPts val="1400"/>
              <a:buChar char="○"/>
              <a:defRPr/>
            </a:lvl2pPr>
            <a:lvl3pPr indent="-317500" lvl="2" marL="1371600" rtl="0" algn="ctr">
              <a:spcBef>
                <a:spcPts val="0"/>
              </a:spcBef>
              <a:spcAft>
                <a:spcPts val="0"/>
              </a:spcAft>
              <a:buClr>
                <a:srgbClr val="980000"/>
              </a:buClr>
              <a:buSzPts val="1400"/>
              <a:buChar char="■"/>
              <a:defRPr/>
            </a:lvl3pPr>
            <a:lvl4pPr indent="-317500" lvl="3" marL="1828800" rtl="0" algn="ctr">
              <a:spcBef>
                <a:spcPts val="0"/>
              </a:spcBef>
              <a:spcAft>
                <a:spcPts val="0"/>
              </a:spcAft>
              <a:buClr>
                <a:srgbClr val="980000"/>
              </a:buClr>
              <a:buSzPts val="1400"/>
              <a:buChar char="●"/>
              <a:defRPr/>
            </a:lvl4pPr>
            <a:lvl5pPr indent="-317500" lvl="4" marL="2286000" rtl="0" algn="ctr">
              <a:spcBef>
                <a:spcPts val="0"/>
              </a:spcBef>
              <a:spcAft>
                <a:spcPts val="0"/>
              </a:spcAft>
              <a:buClr>
                <a:srgbClr val="980000"/>
              </a:buClr>
              <a:buSzPts val="1400"/>
              <a:buChar char="○"/>
              <a:defRPr/>
            </a:lvl5pPr>
            <a:lvl6pPr indent="-317500" lvl="5" marL="2743200" rtl="0" algn="ctr">
              <a:spcBef>
                <a:spcPts val="0"/>
              </a:spcBef>
              <a:spcAft>
                <a:spcPts val="0"/>
              </a:spcAft>
              <a:buClr>
                <a:srgbClr val="980000"/>
              </a:buClr>
              <a:buSzPts val="1400"/>
              <a:buChar char="■"/>
              <a:defRPr/>
            </a:lvl6pPr>
            <a:lvl7pPr indent="-317500" lvl="6" marL="3200400" rtl="0" algn="ctr">
              <a:spcBef>
                <a:spcPts val="0"/>
              </a:spcBef>
              <a:spcAft>
                <a:spcPts val="0"/>
              </a:spcAft>
              <a:buClr>
                <a:srgbClr val="980000"/>
              </a:buClr>
              <a:buSzPts val="1400"/>
              <a:buChar char="●"/>
              <a:defRPr/>
            </a:lvl7pPr>
            <a:lvl8pPr indent="-317500" lvl="7" marL="3657600" rtl="0" algn="ctr">
              <a:spcBef>
                <a:spcPts val="0"/>
              </a:spcBef>
              <a:spcAft>
                <a:spcPts val="0"/>
              </a:spcAft>
              <a:buClr>
                <a:srgbClr val="980000"/>
              </a:buClr>
              <a:buSzPts val="1400"/>
              <a:buChar char="○"/>
              <a:defRPr/>
            </a:lvl8pPr>
            <a:lvl9pPr indent="-317500" lvl="8" marL="4114800" rtl="0" algn="ctr">
              <a:spcBef>
                <a:spcPts val="0"/>
              </a:spcBef>
              <a:spcAft>
                <a:spcPts val="0"/>
              </a:spcAft>
              <a:buClr>
                <a:srgbClr val="980000"/>
              </a:buClr>
              <a:buSzPts val="1400"/>
              <a:buChar char="■"/>
              <a:defRPr/>
            </a:lvl9pPr>
          </a:lstStyle>
          <a:p/>
        </p:txBody>
      </p:sp>
      <p:sp>
        <p:nvSpPr>
          <p:cNvPr id="94" name="Google Shape;9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8.png"/><Relationship Id="rId2" Type="http://schemas.openxmlformats.org/officeDocument/2006/relationships/image" Target="../media/image14.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1.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1pPr>
            <a:lvl2pPr lvl="1" rtl="0">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2pPr>
            <a:lvl3pPr lvl="2" rtl="0">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3pPr>
            <a:lvl4pPr lvl="3" rtl="0">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4pPr>
            <a:lvl5pPr lvl="4" rtl="0">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5pPr>
            <a:lvl6pPr lvl="5" rtl="0">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6pPr>
            <a:lvl7pPr lvl="6" rtl="0">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7pPr>
            <a:lvl8pPr lvl="7" rtl="0">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8pPr>
            <a:lvl9pPr lvl="8" rtl="0">
              <a:spcBef>
                <a:spcPts val="0"/>
              </a:spcBef>
              <a:spcAft>
                <a:spcPts val="0"/>
              </a:spcAft>
              <a:buClr>
                <a:srgbClr val="980000"/>
              </a:buClr>
              <a:buSzPts val="2800"/>
              <a:buFont typeface="Source Serif Pro"/>
              <a:buNone/>
              <a:defRPr b="1" sz="2800">
                <a:solidFill>
                  <a:srgbClr val="980000"/>
                </a:solidFill>
                <a:latin typeface="Source Serif Pro"/>
                <a:ea typeface="Source Serif Pro"/>
                <a:cs typeface="Source Serif Pro"/>
                <a:sym typeface="Source Serif Pro"/>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rgbClr val="980000"/>
              </a:buClr>
              <a:buSzPts val="1800"/>
              <a:buFont typeface="Source Serif Pro"/>
              <a:buChar char="●"/>
              <a:defRPr sz="1800">
                <a:latin typeface="Source Serif Pro"/>
                <a:ea typeface="Source Serif Pro"/>
                <a:cs typeface="Source Serif Pro"/>
                <a:sym typeface="Source Serif Pro"/>
              </a:defRPr>
            </a:lvl1pPr>
            <a:lvl2pPr indent="-317500" lvl="1" marL="914400" rtl="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2pPr>
            <a:lvl3pPr indent="-317500" lvl="2" marL="1371600" rtl="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3pPr>
            <a:lvl4pPr indent="-317500" lvl="3" marL="1828800" rtl="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4pPr>
            <a:lvl5pPr indent="-317500" lvl="4" marL="2286000" rtl="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5pPr>
            <a:lvl6pPr indent="-317500" lvl="5" marL="2743200" rtl="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6pPr>
            <a:lvl7pPr indent="-317500" lvl="6" marL="3200400" rtl="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7pPr>
            <a:lvl8pPr indent="-317500" lvl="7" marL="3657600" rtl="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8pPr>
            <a:lvl9pPr indent="-317500" lvl="8" marL="4114800" rtl="0">
              <a:lnSpc>
                <a:spcPct val="115000"/>
              </a:lnSpc>
              <a:spcBef>
                <a:spcPts val="0"/>
              </a:spcBef>
              <a:spcAft>
                <a:spcPts val="0"/>
              </a:spcAft>
              <a:buClr>
                <a:srgbClr val="980000"/>
              </a:buClr>
              <a:buSzPts val="1400"/>
              <a:buFont typeface="Source Serif Pro"/>
              <a:buChar char="■"/>
              <a:defRPr>
                <a:latin typeface="Source Serif Pro"/>
                <a:ea typeface="Source Serif Pro"/>
                <a:cs typeface="Source Serif Pro"/>
                <a:sym typeface="Source Serif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13"/>
          <p:cNvPicPr preferRelativeResize="0"/>
          <p:nvPr/>
        </p:nvPicPr>
        <p:blipFill>
          <a:blip r:embed="rId1">
            <a:alphaModFix/>
          </a:blip>
          <a:stretch>
            <a:fillRect/>
          </a:stretch>
        </p:blipFill>
        <p:spPr>
          <a:xfrm>
            <a:off x="7643300" y="76200"/>
            <a:ext cx="777867" cy="777240"/>
          </a:xfrm>
          <a:prstGeom prst="rect">
            <a:avLst/>
          </a:prstGeom>
          <a:noFill/>
          <a:ln>
            <a:noFill/>
          </a:ln>
        </p:spPr>
      </p:pic>
      <p:pic>
        <p:nvPicPr>
          <p:cNvPr id="55" name="Google Shape;55;p13"/>
          <p:cNvPicPr preferRelativeResize="0"/>
          <p:nvPr/>
        </p:nvPicPr>
        <p:blipFill>
          <a:blip r:embed="rId2">
            <a:alphaModFix/>
          </a:blip>
          <a:stretch>
            <a:fillRect/>
          </a:stretch>
        </p:blipFill>
        <p:spPr>
          <a:xfrm>
            <a:off x="8478363" y="76200"/>
            <a:ext cx="583400" cy="7772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hyperlink" Target="http://drive.google.com/file/d/1SEDCWsiMehcw5fvY_7R_JPCiuj3sTosG/view" TargetMode="Externa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hyperlink" Target="http://drive.google.com/file/d/17O9_S8nu3urXrGltpROai0onIzSAQHbS/view" TargetMode="Externa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18.gif"/><Relationship Id="rId5" Type="http://schemas.openxmlformats.org/officeDocument/2006/relationships/image" Target="../media/image21.gif"/><Relationship Id="rId6" Type="http://schemas.openxmlformats.org/officeDocument/2006/relationships/image" Target="../media/image17.gif"/><Relationship Id="rId7" Type="http://schemas.openxmlformats.org/officeDocument/2006/relationships/image" Target="../media/image1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hyperlink" Target="https://simtk-confluence.stanford.edu/display/OpenSim/OpenSim+Teaching+Materials+--+Educational+Cycling+Mode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drive.google.com/file/d/1HbclQL66ibPEakJBQmcboIR00KWv4r35/view" TargetMode="External"/><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drive.google.com/file/d/1aNm-99F4hSjkHYSNyuYBI7fdKy7KMuLx/view" TargetMode="External"/><Relationship Id="rId4" Type="http://schemas.openxmlformats.org/officeDocument/2006/relationships/image" Target="../media/image7.png"/><Relationship Id="rId5" Type="http://schemas.openxmlformats.org/officeDocument/2006/relationships/hyperlink" Target="http://drive.google.com/file/d/1IS3r-Ray1lo7CrffhZCGBwi5gDChyqyv/vie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Week 6 Update</a:t>
            </a:r>
            <a:endParaRPr/>
          </a:p>
        </p:txBody>
      </p:sp>
      <p:sp>
        <p:nvSpPr>
          <p:cNvPr id="102" name="Google Shape;102;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19 February 2021</a:t>
            </a:r>
            <a:endParaRPr/>
          </a:p>
        </p:txBody>
      </p:sp>
      <p:sp>
        <p:nvSpPr>
          <p:cNvPr id="103" name="Google Shape;103;p25"/>
          <p:cNvSpPr txBox="1"/>
          <p:nvPr/>
        </p:nvSpPr>
        <p:spPr>
          <a:xfrm>
            <a:off x="82650" y="4688175"/>
            <a:ext cx="6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sr</a:t>
            </a:r>
            <a:endParaRPr>
              <a:latin typeface="Source Serif Pro"/>
              <a:ea typeface="Source Serif Pro"/>
              <a:cs typeface="Source Serif Pro"/>
              <a:sym typeface="Source Serif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OpenSim Crash Course</a:t>
            </a:r>
            <a:endParaRPr/>
          </a:p>
          <a:p>
            <a:pPr indent="0" lvl="0" marL="0" rtl="0" algn="l">
              <a:spcBef>
                <a:spcPts val="0"/>
              </a:spcBef>
              <a:spcAft>
                <a:spcPts val="0"/>
              </a:spcAft>
              <a:buNone/>
            </a:pPr>
            <a:r>
              <a:rPr lang="en" sz="2000">
                <a:solidFill>
                  <a:srgbClr val="4A86E8"/>
                </a:solidFill>
              </a:rPr>
              <a:t>CMC Tool (Computed Muscle Control)</a:t>
            </a:r>
            <a:endParaRPr sz="2000">
              <a:solidFill>
                <a:srgbClr val="4A86E8"/>
              </a:solidFill>
            </a:endParaRPr>
          </a:p>
        </p:txBody>
      </p:sp>
      <p:pic>
        <p:nvPicPr>
          <p:cNvPr id="237" name="Google Shape;237;p34"/>
          <p:cNvPicPr preferRelativeResize="0"/>
          <p:nvPr/>
        </p:nvPicPr>
        <p:blipFill>
          <a:blip r:embed="rId3">
            <a:alphaModFix/>
          </a:blip>
          <a:stretch>
            <a:fillRect/>
          </a:stretch>
        </p:blipFill>
        <p:spPr>
          <a:xfrm>
            <a:off x="311700" y="1446975"/>
            <a:ext cx="4315250" cy="1335150"/>
          </a:xfrm>
          <a:prstGeom prst="rect">
            <a:avLst/>
          </a:prstGeom>
          <a:noFill/>
          <a:ln cap="flat" cmpd="sng" w="28575">
            <a:solidFill>
              <a:schemeClr val="dk2"/>
            </a:solidFill>
            <a:prstDash val="solid"/>
            <a:round/>
            <a:headEnd len="sm" w="sm" type="none"/>
            <a:tailEnd len="sm" w="sm" type="none"/>
          </a:ln>
        </p:spPr>
      </p:pic>
      <p:sp>
        <p:nvSpPr>
          <p:cNvPr id="238" name="Google Shape;238;p34"/>
          <p:cNvSpPr txBox="1"/>
          <p:nvPr>
            <p:ph idx="1" type="body"/>
          </p:nvPr>
        </p:nvSpPr>
        <p:spPr>
          <a:xfrm>
            <a:off x="273675" y="3344675"/>
            <a:ext cx="8119800" cy="14910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b="1" lang="en" sz="1300" u="sng"/>
              <a:t>Inputs</a:t>
            </a:r>
            <a:r>
              <a:rPr lang="en" sz="1300"/>
              <a:t>: Kinematics (joint angles, translations), coordinate tracking requests, constraints, actuation, GRFs</a:t>
            </a:r>
            <a:endParaRPr sz="1300"/>
          </a:p>
          <a:p>
            <a:pPr indent="-304958" lvl="0" marL="457200" rtl="0" algn="l">
              <a:spcBef>
                <a:spcPts val="0"/>
              </a:spcBef>
              <a:spcAft>
                <a:spcPts val="0"/>
              </a:spcAft>
              <a:buSzPct val="100000"/>
              <a:buChar char="●"/>
            </a:pPr>
            <a:r>
              <a:rPr b="1" lang="en" sz="1300" u="sng"/>
              <a:t>Outputs</a:t>
            </a:r>
            <a:r>
              <a:rPr lang="en" sz="1300"/>
              <a:t>: Muscle activation forces, muscle activations/controls, muscle states of motion (joint angles &amp; velocities; muscle fiber lengths &amp; activations)</a:t>
            </a:r>
            <a:endParaRPr sz="1300"/>
          </a:p>
          <a:p>
            <a:pPr indent="-304958" lvl="1" marL="914400" rtl="0" algn="l">
              <a:spcBef>
                <a:spcPts val="0"/>
              </a:spcBef>
              <a:spcAft>
                <a:spcPts val="0"/>
              </a:spcAft>
              <a:buSzPct val="100000"/>
              <a:buChar char="○"/>
            </a:pPr>
            <a:r>
              <a:rPr lang="en" sz="1300"/>
              <a:t>Ability to request Metabolic Probes</a:t>
            </a:r>
            <a:endParaRPr sz="1300"/>
          </a:p>
          <a:p>
            <a:pPr indent="-304958" lvl="0" marL="457200" rtl="0" algn="l">
              <a:spcBef>
                <a:spcPts val="0"/>
              </a:spcBef>
              <a:spcAft>
                <a:spcPts val="0"/>
              </a:spcAft>
              <a:buSzPct val="100000"/>
              <a:buChar char="●"/>
            </a:pPr>
            <a:r>
              <a:rPr lang="en" sz="1300"/>
              <a:t>CMC Tool incorporate principles from </a:t>
            </a:r>
            <a:r>
              <a:rPr b="1" lang="en" sz="1300">
                <a:solidFill>
                  <a:srgbClr val="38761D"/>
                </a:solidFill>
              </a:rPr>
              <a:t>Inverse Kinematics (IK) </a:t>
            </a:r>
            <a:r>
              <a:rPr lang="en" sz="1300"/>
              <a:t>&amp;</a:t>
            </a:r>
            <a:r>
              <a:rPr b="1" lang="en" sz="1300"/>
              <a:t> </a:t>
            </a:r>
            <a:r>
              <a:rPr b="1" lang="en" sz="1300">
                <a:solidFill>
                  <a:srgbClr val="B45F06"/>
                </a:solidFill>
              </a:rPr>
              <a:t>Inverse Dynamics (ID)</a:t>
            </a:r>
            <a:r>
              <a:rPr b="1" lang="en" sz="1300"/>
              <a:t> </a:t>
            </a:r>
            <a:r>
              <a:rPr lang="en" sz="1300"/>
              <a:t>workflows</a:t>
            </a:r>
            <a:endParaRPr sz="1300"/>
          </a:p>
          <a:p>
            <a:pPr indent="0" lvl="0" marL="0" rtl="0" algn="l">
              <a:spcBef>
                <a:spcPts val="1200"/>
              </a:spcBef>
              <a:spcAft>
                <a:spcPts val="1200"/>
              </a:spcAft>
              <a:buNone/>
            </a:pPr>
            <a:r>
              <a:t/>
            </a:r>
            <a:endParaRPr i="1" sz="1400"/>
          </a:p>
        </p:txBody>
      </p:sp>
      <p:sp>
        <p:nvSpPr>
          <p:cNvPr id="239" name="Google Shape;239;p34"/>
          <p:cNvSpPr txBox="1"/>
          <p:nvPr/>
        </p:nvSpPr>
        <p:spPr>
          <a:xfrm>
            <a:off x="273675" y="2848725"/>
            <a:ext cx="444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t>https://simtk-confluence.stanford.edu/display/OpenSim/Getting+Started+with+CMC</a:t>
            </a:r>
            <a:endParaRPr i="1" sz="900"/>
          </a:p>
        </p:txBody>
      </p:sp>
      <p:sp>
        <p:nvSpPr>
          <p:cNvPr id="240" name="Google Shape;240;p34"/>
          <p:cNvSpPr txBox="1"/>
          <p:nvPr>
            <p:ph idx="1" type="body"/>
          </p:nvPr>
        </p:nvSpPr>
        <p:spPr>
          <a:xfrm>
            <a:off x="4859400" y="1446975"/>
            <a:ext cx="3972900" cy="13353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b="1" lang="en" sz="1400"/>
              <a:t>The </a:t>
            </a:r>
            <a:r>
              <a:rPr b="1" lang="en" sz="1400">
                <a:solidFill>
                  <a:srgbClr val="4A86E8"/>
                </a:solidFill>
              </a:rPr>
              <a:t>CMC tool</a:t>
            </a:r>
            <a:r>
              <a:rPr b="1" lang="en" sz="1400"/>
              <a:t> is used to calculate muscle excitations based on desired kinematic inputs under various constraints/ boundary conditions.</a:t>
            </a:r>
            <a:endParaRPr b="1" sz="1400"/>
          </a:p>
          <a:p>
            <a:pPr indent="-287655" lvl="0" marL="457200" rtl="0" algn="l">
              <a:spcBef>
                <a:spcPts val="0"/>
              </a:spcBef>
              <a:spcAft>
                <a:spcPts val="0"/>
              </a:spcAft>
              <a:buSzPct val="100000"/>
              <a:buChar char="●"/>
            </a:pPr>
            <a:r>
              <a:rPr b="1" lang="en" sz="1200"/>
              <a:t>Difficult to obtain convergence/ optimization</a:t>
            </a:r>
            <a:endParaRPr b="1" sz="1200"/>
          </a:p>
          <a:p>
            <a:pPr indent="0" lvl="0" marL="0" rtl="0" algn="ctr">
              <a:spcBef>
                <a:spcPts val="0"/>
              </a:spcBef>
              <a:spcAft>
                <a:spcPts val="0"/>
              </a:spcAft>
              <a:buNone/>
            </a:pPr>
            <a:r>
              <a:t/>
            </a:r>
            <a:endParaRPr b="1" sz="1400"/>
          </a:p>
          <a:p>
            <a:pPr indent="0" lvl="0" marL="0" rtl="0" algn="ctr">
              <a:spcBef>
                <a:spcPts val="1200"/>
              </a:spcBef>
              <a:spcAft>
                <a:spcPts val="1200"/>
              </a:spcAft>
              <a:buNone/>
            </a:pPr>
            <a:r>
              <a:t/>
            </a:r>
            <a:endParaRPr i="1" sz="1400" u="sng"/>
          </a:p>
        </p:txBody>
      </p:sp>
      <p:sp>
        <p:nvSpPr>
          <p:cNvPr id="241" name="Google Shape;241;p34"/>
          <p:cNvSpPr txBox="1"/>
          <p:nvPr/>
        </p:nvSpPr>
        <p:spPr>
          <a:xfrm>
            <a:off x="82650" y="4688175"/>
            <a:ext cx="6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cc</a:t>
            </a:r>
            <a:endParaRPr>
              <a:latin typeface="Source Serif Pro"/>
              <a:ea typeface="Source Serif Pro"/>
              <a:cs typeface="Source Serif Pro"/>
              <a:sym typeface="Source Serif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490250" y="450150"/>
            <a:ext cx="67002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Workflow, Model, Testing &amp; Early Results</a:t>
            </a:r>
            <a:endParaRPr/>
          </a:p>
        </p:txBody>
      </p:sp>
      <p:grpSp>
        <p:nvGrpSpPr>
          <p:cNvPr id="247" name="Google Shape;247;p35"/>
          <p:cNvGrpSpPr/>
          <p:nvPr/>
        </p:nvGrpSpPr>
        <p:grpSpPr>
          <a:xfrm>
            <a:off x="311700" y="546109"/>
            <a:ext cx="370930" cy="370549"/>
            <a:chOff x="2497275" y="2744159"/>
            <a:chExt cx="370930" cy="370549"/>
          </a:xfrm>
        </p:grpSpPr>
        <p:sp>
          <p:nvSpPr>
            <p:cNvPr id="248" name="Google Shape;248;p35"/>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49" name="Google Shape;249;p35"/>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50" name="Google Shape;250;p35"/>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51" name="Google Shape;251;p35"/>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52" name="Google Shape;252;p35"/>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53" name="Google Shape;253;p35"/>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254" name="Google Shape;254;p35"/>
          <p:cNvSpPr txBox="1"/>
          <p:nvPr/>
        </p:nvSpPr>
        <p:spPr>
          <a:xfrm>
            <a:off x="82650" y="4688175"/>
            <a:ext cx="6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dg</a:t>
            </a:r>
            <a:endParaRPr>
              <a:latin typeface="Source Serif Pro"/>
              <a:ea typeface="Source Serif Pro"/>
              <a:cs typeface="Source Serif Pro"/>
              <a:sym typeface="Source Serif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Workflow</a:t>
            </a:r>
            <a:endParaRPr/>
          </a:p>
        </p:txBody>
      </p:sp>
      <p:grpSp>
        <p:nvGrpSpPr>
          <p:cNvPr id="260" name="Google Shape;260;p36"/>
          <p:cNvGrpSpPr/>
          <p:nvPr/>
        </p:nvGrpSpPr>
        <p:grpSpPr>
          <a:xfrm>
            <a:off x="311700" y="546109"/>
            <a:ext cx="370930" cy="370549"/>
            <a:chOff x="2497275" y="2744159"/>
            <a:chExt cx="370930" cy="370549"/>
          </a:xfrm>
        </p:grpSpPr>
        <p:sp>
          <p:nvSpPr>
            <p:cNvPr id="261" name="Google Shape;261;p36"/>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62" name="Google Shape;262;p36"/>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63" name="Google Shape;263;p36"/>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64" name="Google Shape;264;p36"/>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65" name="Google Shape;265;p36"/>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66" name="Google Shape;266;p36"/>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267" name="Google Shape;267;p36"/>
          <p:cNvSpPr txBox="1"/>
          <p:nvPr/>
        </p:nvSpPr>
        <p:spPr>
          <a:xfrm>
            <a:off x="0" y="195245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Trial 1 (x</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 , y</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pic>
        <p:nvPicPr>
          <p:cNvPr id="268" name="Google Shape;268;p36"/>
          <p:cNvPicPr preferRelativeResize="0"/>
          <p:nvPr/>
        </p:nvPicPr>
        <p:blipFill rotWithShape="1">
          <a:blip r:embed="rId3">
            <a:alphaModFix/>
          </a:blip>
          <a:srcRect b="9687" l="7202" r="6746" t="11492"/>
          <a:stretch/>
        </p:blipFill>
        <p:spPr>
          <a:xfrm>
            <a:off x="2410525" y="1788850"/>
            <a:ext cx="1306650" cy="2122299"/>
          </a:xfrm>
          <a:prstGeom prst="rect">
            <a:avLst/>
          </a:prstGeom>
          <a:noFill/>
          <a:ln>
            <a:noFill/>
          </a:ln>
        </p:spPr>
      </p:pic>
      <p:pic>
        <p:nvPicPr>
          <p:cNvPr id="269" name="Google Shape;269;p36"/>
          <p:cNvPicPr preferRelativeResize="0"/>
          <p:nvPr/>
        </p:nvPicPr>
        <p:blipFill rotWithShape="1">
          <a:blip r:embed="rId4">
            <a:alphaModFix/>
          </a:blip>
          <a:srcRect b="6470" l="16301" r="15833" t="12142"/>
          <a:stretch/>
        </p:blipFill>
        <p:spPr>
          <a:xfrm>
            <a:off x="5928625" y="1788850"/>
            <a:ext cx="1136150" cy="2228974"/>
          </a:xfrm>
          <a:prstGeom prst="rect">
            <a:avLst/>
          </a:prstGeom>
          <a:noFill/>
          <a:ln>
            <a:noFill/>
          </a:ln>
        </p:spPr>
      </p:pic>
      <p:sp>
        <p:nvSpPr>
          <p:cNvPr id="270" name="Google Shape;270;p36"/>
          <p:cNvSpPr txBox="1"/>
          <p:nvPr/>
        </p:nvSpPr>
        <p:spPr>
          <a:xfrm>
            <a:off x="3862879" y="2307303"/>
            <a:ext cx="17430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Joint Angles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latin typeface="Source Serif Pro"/>
                <a:ea typeface="Source Serif Pro"/>
                <a:cs typeface="Source Serif Pro"/>
                <a:sym typeface="Source Serif Pro"/>
              </a:rPr>
              <a:t>Q</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a:p>
            <a:pPr indent="0" lvl="0" marL="0" rtl="0" algn="l">
              <a:spcBef>
                <a:spcPts val="0"/>
              </a:spcBef>
              <a:spcAft>
                <a:spcPts val="0"/>
              </a:spcAft>
              <a:buNone/>
            </a:pPr>
            <a:r>
              <a:t/>
            </a:r>
            <a:endParaRPr>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Muscles Lengths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latin typeface="Source Serif Pro"/>
                <a:ea typeface="Source Serif Pro"/>
                <a:cs typeface="Source Serif Pro"/>
                <a:sym typeface="Source Serif Pro"/>
              </a:rPr>
              <a:t>L</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Muscles Velocities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V</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Clr>
                <a:schemeClr val="dk1"/>
              </a:buClr>
              <a:buSzPts val="1100"/>
              <a:buFont typeface="Arial"/>
              <a:buNone/>
            </a:pPr>
            <a:r>
              <a:rPr lang="en">
                <a:solidFill>
                  <a:srgbClr val="980000"/>
                </a:solidFill>
                <a:latin typeface="Source Serif Pro"/>
                <a:ea typeface="Source Serif Pro"/>
                <a:cs typeface="Source Serif Pro"/>
                <a:sym typeface="Source Serif Pro"/>
              </a:rPr>
              <a:t>External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F</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p:txBody>
      </p:sp>
      <p:cxnSp>
        <p:nvCxnSpPr>
          <p:cNvPr id="271" name="Google Shape;271;p36"/>
          <p:cNvCxnSpPr/>
          <p:nvPr/>
        </p:nvCxnSpPr>
        <p:spPr>
          <a:xfrm>
            <a:off x="3908650" y="2152550"/>
            <a:ext cx="1828500" cy="0"/>
          </a:xfrm>
          <a:prstGeom prst="straightConnector1">
            <a:avLst/>
          </a:prstGeom>
          <a:noFill/>
          <a:ln cap="flat" cmpd="sng" w="38100">
            <a:solidFill>
              <a:srgbClr val="980000"/>
            </a:solidFill>
            <a:prstDash val="solid"/>
            <a:round/>
            <a:headEnd len="med" w="med" type="none"/>
            <a:tailEnd len="med" w="med" type="stealth"/>
          </a:ln>
        </p:spPr>
      </p:cxnSp>
      <p:sp>
        <p:nvSpPr>
          <p:cNvPr id="272" name="Google Shape;272;p36"/>
          <p:cNvSpPr txBox="1"/>
          <p:nvPr/>
        </p:nvSpPr>
        <p:spPr>
          <a:xfrm>
            <a:off x="1924450" y="1423788"/>
            <a:ext cx="228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Forward Kinematics</a:t>
            </a:r>
            <a:endParaRPr>
              <a:solidFill>
                <a:srgbClr val="980000"/>
              </a:solidFill>
              <a:latin typeface="Source Serif Pro"/>
              <a:ea typeface="Source Serif Pro"/>
              <a:cs typeface="Source Serif Pro"/>
              <a:sym typeface="Source Serif Pro"/>
            </a:endParaRPr>
          </a:p>
        </p:txBody>
      </p:sp>
      <p:sp>
        <p:nvSpPr>
          <p:cNvPr id="273" name="Google Shape;273;p36"/>
          <p:cNvSpPr txBox="1"/>
          <p:nvPr/>
        </p:nvSpPr>
        <p:spPr>
          <a:xfrm>
            <a:off x="5348425" y="1233488"/>
            <a:ext cx="2288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Computed Muscle Control (CMC)</a:t>
            </a:r>
            <a:endParaRPr>
              <a:solidFill>
                <a:srgbClr val="980000"/>
              </a:solidFill>
              <a:latin typeface="Source Serif Pro"/>
              <a:ea typeface="Source Serif Pro"/>
              <a:cs typeface="Source Serif Pro"/>
              <a:sym typeface="Source Serif Pro"/>
            </a:endParaRPr>
          </a:p>
        </p:txBody>
      </p:sp>
      <p:sp>
        <p:nvSpPr>
          <p:cNvPr id="274" name="Google Shape;274;p36"/>
          <p:cNvSpPr txBox="1"/>
          <p:nvPr/>
        </p:nvSpPr>
        <p:spPr>
          <a:xfrm>
            <a:off x="-45925" y="1430250"/>
            <a:ext cx="1891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980000"/>
                </a:solidFill>
                <a:latin typeface="Source Serif Pro"/>
                <a:ea typeface="Source Serif Pro"/>
                <a:cs typeface="Source Serif Pro"/>
                <a:sym typeface="Source Serif Pro"/>
              </a:rPr>
              <a:t>Parameterized input: Saddle Position</a:t>
            </a:r>
            <a:endParaRPr sz="1300">
              <a:solidFill>
                <a:srgbClr val="980000"/>
              </a:solidFill>
              <a:latin typeface="Source Serif Pro"/>
              <a:ea typeface="Source Serif Pro"/>
              <a:cs typeface="Source Serif Pro"/>
              <a:sym typeface="Source Serif Pro"/>
            </a:endParaRPr>
          </a:p>
        </p:txBody>
      </p:sp>
      <p:sp>
        <p:nvSpPr>
          <p:cNvPr id="275" name="Google Shape;275;p36"/>
          <p:cNvSpPr txBox="1"/>
          <p:nvPr/>
        </p:nvSpPr>
        <p:spPr>
          <a:xfrm>
            <a:off x="7347875" y="1643550"/>
            <a:ext cx="18285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Muscles Activation</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latin typeface="Source Serif Pro"/>
                <a:ea typeface="Source Serif Pro"/>
                <a:cs typeface="Source Serif Pro"/>
                <a:sym typeface="Source Serif Pro"/>
              </a:rPr>
              <a:t>A</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Muscles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None/>
            </a:pPr>
            <a:r>
              <a:t/>
            </a:r>
            <a:endParaRPr>
              <a:solidFill>
                <a:schemeClr val="dk1"/>
              </a:solidFill>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Metabolic Energy Expenditure:</a:t>
            </a:r>
            <a:endParaRPr>
              <a:solidFill>
                <a:srgbClr val="980000"/>
              </a:solidFill>
              <a:latin typeface="Source Serif Pro"/>
              <a:ea typeface="Source Serif Pro"/>
              <a:cs typeface="Source Serif Pro"/>
              <a:sym typeface="Source Serif Pro"/>
            </a:endParaRPr>
          </a:p>
          <a:p>
            <a:pPr indent="0" lvl="0" marL="0" rtl="0" algn="ctr">
              <a:spcBef>
                <a:spcPts val="0"/>
              </a:spcBef>
              <a:spcAft>
                <a:spcPts val="0"/>
              </a:spcAft>
              <a:buNone/>
            </a:pPr>
            <a:r>
              <a:rPr lang="en">
                <a:latin typeface="Source Serif Pro"/>
                <a:ea typeface="Source Serif Pro"/>
                <a:cs typeface="Source Serif Pro"/>
                <a:sym typeface="Source Serif Pro"/>
              </a:rPr>
              <a:t>E</a:t>
            </a:r>
            <a:r>
              <a:rPr baseline="-25000" lang="en">
                <a:latin typeface="Source Serif Pro"/>
                <a:ea typeface="Source Serif Pro"/>
                <a:cs typeface="Source Serif Pro"/>
                <a:sym typeface="Source Serif Pro"/>
              </a:rPr>
              <a:t>1</a:t>
            </a:r>
            <a:endParaRPr>
              <a:latin typeface="Source Serif Pro"/>
              <a:ea typeface="Source Serif Pro"/>
              <a:cs typeface="Source Serif Pro"/>
              <a:sym typeface="Source Serif Pro"/>
            </a:endParaRPr>
          </a:p>
        </p:txBody>
      </p:sp>
      <p:cxnSp>
        <p:nvCxnSpPr>
          <p:cNvPr id="276" name="Google Shape;276;p36"/>
          <p:cNvCxnSpPr/>
          <p:nvPr/>
        </p:nvCxnSpPr>
        <p:spPr>
          <a:xfrm>
            <a:off x="1390050" y="2148950"/>
            <a:ext cx="1000800" cy="6000"/>
          </a:xfrm>
          <a:prstGeom prst="straightConnector1">
            <a:avLst/>
          </a:prstGeom>
          <a:noFill/>
          <a:ln cap="flat" cmpd="sng" w="38100">
            <a:solidFill>
              <a:srgbClr val="980000"/>
            </a:solidFill>
            <a:prstDash val="solid"/>
            <a:round/>
            <a:headEnd len="med" w="med" type="none"/>
            <a:tailEnd len="med" w="med" type="stealth"/>
          </a:ln>
        </p:spPr>
      </p:cxnSp>
      <p:cxnSp>
        <p:nvCxnSpPr>
          <p:cNvPr id="277" name="Google Shape;277;p36"/>
          <p:cNvCxnSpPr/>
          <p:nvPr/>
        </p:nvCxnSpPr>
        <p:spPr>
          <a:xfrm>
            <a:off x="4681300" y="2155275"/>
            <a:ext cx="0" cy="249000"/>
          </a:xfrm>
          <a:prstGeom prst="straightConnector1">
            <a:avLst/>
          </a:prstGeom>
          <a:noFill/>
          <a:ln cap="flat" cmpd="sng" w="38100">
            <a:solidFill>
              <a:srgbClr val="85200C"/>
            </a:solidFill>
            <a:prstDash val="solid"/>
            <a:round/>
            <a:headEnd len="med" w="med" type="none"/>
            <a:tailEnd len="med" w="med" type="none"/>
          </a:ln>
        </p:spPr>
      </p:cxnSp>
      <p:cxnSp>
        <p:nvCxnSpPr>
          <p:cNvPr id="278" name="Google Shape;278;p36"/>
          <p:cNvCxnSpPr/>
          <p:nvPr/>
        </p:nvCxnSpPr>
        <p:spPr>
          <a:xfrm>
            <a:off x="7070475" y="2152550"/>
            <a:ext cx="403500" cy="0"/>
          </a:xfrm>
          <a:prstGeom prst="straightConnector1">
            <a:avLst/>
          </a:prstGeom>
          <a:noFill/>
          <a:ln cap="flat" cmpd="sng" w="38100">
            <a:solidFill>
              <a:srgbClr val="980000"/>
            </a:solidFill>
            <a:prstDash val="solid"/>
            <a:round/>
            <a:headEnd len="med" w="med" type="none"/>
            <a:tailEnd len="med" w="med" type="stealth"/>
          </a:ln>
        </p:spPr>
      </p:cxnSp>
      <p:sp>
        <p:nvSpPr>
          <p:cNvPr id="279" name="Google Shape;279;p36"/>
          <p:cNvSpPr txBox="1"/>
          <p:nvPr/>
        </p:nvSpPr>
        <p:spPr>
          <a:xfrm>
            <a:off x="82650" y="4688175"/>
            <a:ext cx="6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dg</a:t>
            </a:r>
            <a:endParaRPr>
              <a:latin typeface="Source Serif Pro"/>
              <a:ea typeface="Source Serif Pro"/>
              <a:cs typeface="Source Serif Pro"/>
              <a:sym typeface="Source Serif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Workflow</a:t>
            </a:r>
            <a:endParaRPr/>
          </a:p>
        </p:txBody>
      </p:sp>
      <p:grpSp>
        <p:nvGrpSpPr>
          <p:cNvPr id="285" name="Google Shape;285;p37"/>
          <p:cNvGrpSpPr/>
          <p:nvPr/>
        </p:nvGrpSpPr>
        <p:grpSpPr>
          <a:xfrm>
            <a:off x="311700" y="546109"/>
            <a:ext cx="370930" cy="370549"/>
            <a:chOff x="2497275" y="2744159"/>
            <a:chExt cx="370930" cy="370549"/>
          </a:xfrm>
        </p:grpSpPr>
        <p:sp>
          <p:nvSpPr>
            <p:cNvPr id="286" name="Google Shape;286;p37"/>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87" name="Google Shape;287;p37"/>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88" name="Google Shape;288;p37"/>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89" name="Google Shape;289;p37"/>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90" name="Google Shape;290;p37"/>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291" name="Google Shape;291;p37"/>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292" name="Google Shape;292;p37"/>
          <p:cNvSpPr txBox="1"/>
          <p:nvPr/>
        </p:nvSpPr>
        <p:spPr>
          <a:xfrm>
            <a:off x="0" y="194885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99999"/>
                </a:solidFill>
                <a:latin typeface="Source Serif Pro"/>
                <a:ea typeface="Source Serif Pro"/>
                <a:cs typeface="Source Serif Pro"/>
                <a:sym typeface="Source Serif Pro"/>
              </a:rPr>
              <a:t>Trial 1 (x</a:t>
            </a:r>
            <a:r>
              <a:rPr baseline="-25000" lang="en">
                <a:solidFill>
                  <a:srgbClr val="999999"/>
                </a:solidFill>
                <a:latin typeface="Source Serif Pro"/>
                <a:ea typeface="Source Serif Pro"/>
                <a:cs typeface="Source Serif Pro"/>
                <a:sym typeface="Source Serif Pro"/>
              </a:rPr>
              <a:t>1</a:t>
            </a:r>
            <a:r>
              <a:rPr lang="en">
                <a:solidFill>
                  <a:srgbClr val="999999"/>
                </a:solidFill>
                <a:latin typeface="Source Serif Pro"/>
                <a:ea typeface="Source Serif Pro"/>
                <a:cs typeface="Source Serif Pro"/>
                <a:sym typeface="Source Serif Pro"/>
              </a:rPr>
              <a:t> , y</a:t>
            </a:r>
            <a:r>
              <a:rPr baseline="-25000" lang="en">
                <a:solidFill>
                  <a:srgbClr val="999999"/>
                </a:solidFill>
                <a:latin typeface="Source Serif Pro"/>
                <a:ea typeface="Source Serif Pro"/>
                <a:cs typeface="Source Serif Pro"/>
                <a:sym typeface="Source Serif Pro"/>
              </a:rPr>
              <a:t>1</a:t>
            </a:r>
            <a:r>
              <a:rPr lang="en">
                <a:solidFill>
                  <a:srgbClr val="999999"/>
                </a:solidFill>
                <a:latin typeface="Source Serif Pro"/>
                <a:ea typeface="Source Serif Pro"/>
                <a:cs typeface="Source Serif Pro"/>
                <a:sym typeface="Source Serif Pro"/>
              </a:rPr>
              <a:t>)</a:t>
            </a:r>
            <a:endParaRPr>
              <a:solidFill>
                <a:srgbClr val="999999"/>
              </a:solidFill>
              <a:latin typeface="Source Serif Pro"/>
              <a:ea typeface="Source Serif Pro"/>
              <a:cs typeface="Source Serif Pro"/>
              <a:sym typeface="Source Serif Pro"/>
            </a:endParaRPr>
          </a:p>
        </p:txBody>
      </p:sp>
      <p:sp>
        <p:nvSpPr>
          <p:cNvPr id="293" name="Google Shape;293;p37"/>
          <p:cNvSpPr txBox="1"/>
          <p:nvPr/>
        </p:nvSpPr>
        <p:spPr>
          <a:xfrm>
            <a:off x="-150" y="241840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Trial 2 (x</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 , y</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a:t>
            </a:r>
            <a:endParaRPr/>
          </a:p>
        </p:txBody>
      </p:sp>
      <p:pic>
        <p:nvPicPr>
          <p:cNvPr id="294" name="Google Shape;294;p37"/>
          <p:cNvPicPr preferRelativeResize="0"/>
          <p:nvPr/>
        </p:nvPicPr>
        <p:blipFill rotWithShape="1">
          <a:blip r:embed="rId3">
            <a:alphaModFix/>
          </a:blip>
          <a:srcRect b="9687" l="7202" r="6746" t="11492"/>
          <a:stretch/>
        </p:blipFill>
        <p:spPr>
          <a:xfrm>
            <a:off x="2410525" y="1788850"/>
            <a:ext cx="1306650" cy="2122299"/>
          </a:xfrm>
          <a:prstGeom prst="rect">
            <a:avLst/>
          </a:prstGeom>
          <a:noFill/>
          <a:ln>
            <a:noFill/>
          </a:ln>
        </p:spPr>
      </p:pic>
      <p:pic>
        <p:nvPicPr>
          <p:cNvPr id="295" name="Google Shape;295;p37"/>
          <p:cNvPicPr preferRelativeResize="0"/>
          <p:nvPr/>
        </p:nvPicPr>
        <p:blipFill rotWithShape="1">
          <a:blip r:embed="rId4">
            <a:alphaModFix/>
          </a:blip>
          <a:srcRect b="6470" l="16301" r="15833" t="12142"/>
          <a:stretch/>
        </p:blipFill>
        <p:spPr>
          <a:xfrm>
            <a:off x="5928625" y="1788850"/>
            <a:ext cx="1136150" cy="2228974"/>
          </a:xfrm>
          <a:prstGeom prst="rect">
            <a:avLst/>
          </a:prstGeom>
          <a:noFill/>
          <a:ln>
            <a:noFill/>
          </a:ln>
        </p:spPr>
      </p:pic>
      <p:sp>
        <p:nvSpPr>
          <p:cNvPr id="296" name="Google Shape;296;p37"/>
          <p:cNvSpPr txBox="1"/>
          <p:nvPr/>
        </p:nvSpPr>
        <p:spPr>
          <a:xfrm>
            <a:off x="3862879" y="2307303"/>
            <a:ext cx="17430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Joint Angles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solidFill>
                  <a:srgbClr val="999999"/>
                </a:solidFill>
                <a:latin typeface="Source Serif Pro"/>
                <a:ea typeface="Source Serif Pro"/>
                <a:cs typeface="Source Serif Pro"/>
                <a:sym typeface="Source Serif Pro"/>
              </a:rPr>
              <a:t>Q</a:t>
            </a:r>
            <a:r>
              <a:rPr baseline="-25000" lang="en">
                <a:solidFill>
                  <a:srgbClr val="999999"/>
                </a:solidFill>
                <a:latin typeface="Source Serif Pro"/>
                <a:ea typeface="Source Serif Pro"/>
                <a:cs typeface="Source Serif Pro"/>
                <a:sym typeface="Source Serif Pro"/>
              </a:rPr>
              <a:t>1</a:t>
            </a:r>
            <a:r>
              <a:rPr lang="en">
                <a:solidFill>
                  <a:srgbClr val="999999"/>
                </a:solidFill>
                <a:latin typeface="Source Serif Pro"/>
                <a:ea typeface="Source Serif Pro"/>
                <a:cs typeface="Source Serif Pro"/>
                <a:sym typeface="Source Serif Pro"/>
              </a:rPr>
              <a:t> ,</a:t>
            </a:r>
            <a:r>
              <a:rPr lang="en">
                <a:latin typeface="Source Serif Pro"/>
                <a:ea typeface="Source Serif Pro"/>
                <a:cs typeface="Source Serif Pro"/>
                <a:sym typeface="Source Serif Pro"/>
              </a:rPr>
              <a:t> </a:t>
            </a:r>
            <a:r>
              <a:rPr b="1" lang="en">
                <a:latin typeface="Source Serif Pro"/>
                <a:ea typeface="Source Serif Pro"/>
                <a:cs typeface="Source Serif Pro"/>
                <a:sym typeface="Source Serif Pro"/>
              </a:rPr>
              <a:t>Q</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a:p>
            <a:pPr indent="0" lvl="0" marL="0" rtl="0" algn="l">
              <a:spcBef>
                <a:spcPts val="0"/>
              </a:spcBef>
              <a:spcAft>
                <a:spcPts val="0"/>
              </a:spcAft>
              <a:buNone/>
            </a:pPr>
            <a:r>
              <a:t/>
            </a:r>
            <a:endParaRPr>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Muscles Lengths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solidFill>
                  <a:srgbClr val="999999"/>
                </a:solidFill>
                <a:latin typeface="Source Serif Pro"/>
                <a:ea typeface="Source Serif Pro"/>
                <a:cs typeface="Source Serif Pro"/>
                <a:sym typeface="Source Serif Pro"/>
              </a:rPr>
              <a:t>L</a:t>
            </a:r>
            <a:r>
              <a:rPr baseline="-25000" lang="en">
                <a:solidFill>
                  <a:srgbClr val="999999"/>
                </a:solidFill>
                <a:latin typeface="Source Serif Pro"/>
                <a:ea typeface="Source Serif Pro"/>
                <a:cs typeface="Source Serif Pro"/>
                <a:sym typeface="Source Serif Pro"/>
              </a:rPr>
              <a:t>1</a:t>
            </a:r>
            <a:r>
              <a:rPr lang="en">
                <a:solidFill>
                  <a:srgbClr val="999999"/>
                </a:solidFill>
                <a:latin typeface="Source Serif Pro"/>
                <a:ea typeface="Source Serif Pro"/>
                <a:cs typeface="Source Serif Pro"/>
                <a:sym typeface="Source Serif Pro"/>
              </a:rPr>
              <a:t> ,</a:t>
            </a:r>
            <a:r>
              <a:rPr lang="en">
                <a:latin typeface="Source Serif Pro"/>
                <a:ea typeface="Source Serif Pro"/>
                <a:cs typeface="Source Serif Pro"/>
                <a:sym typeface="Source Serif Pro"/>
              </a:rPr>
              <a:t> </a:t>
            </a:r>
            <a:r>
              <a:rPr b="1" lang="en">
                <a:latin typeface="Source Serif Pro"/>
                <a:ea typeface="Source Serif Pro"/>
                <a:cs typeface="Source Serif Pro"/>
                <a:sym typeface="Source Serif Pro"/>
              </a:rPr>
              <a:t>L</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Muscles Velocities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rgbClr val="999999"/>
                </a:solidFill>
                <a:latin typeface="Source Serif Pro"/>
                <a:ea typeface="Source Serif Pro"/>
                <a:cs typeface="Source Serif Pro"/>
                <a:sym typeface="Source Serif Pro"/>
              </a:rPr>
              <a:t>V</a:t>
            </a:r>
            <a:r>
              <a:rPr baseline="-25000" lang="en">
                <a:solidFill>
                  <a:srgbClr val="999999"/>
                </a:solidFill>
                <a:latin typeface="Source Serif Pro"/>
                <a:ea typeface="Source Serif Pro"/>
                <a:cs typeface="Source Serif Pro"/>
                <a:sym typeface="Source Serif Pro"/>
              </a:rPr>
              <a:t>1</a:t>
            </a:r>
            <a:r>
              <a:rPr lang="en">
                <a:solidFill>
                  <a:srgbClr val="999999"/>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V</a:t>
            </a:r>
            <a:r>
              <a:rPr baseline="-25000" lang="en">
                <a:solidFill>
                  <a:schemeClr val="dk1"/>
                </a:solidFill>
                <a:latin typeface="Source Serif Pro"/>
                <a:ea typeface="Source Serif Pro"/>
                <a:cs typeface="Source Serif Pro"/>
                <a:sym typeface="Source Serif Pro"/>
              </a:rPr>
              <a:t>2</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Clr>
                <a:schemeClr val="dk1"/>
              </a:buClr>
              <a:buSzPts val="1100"/>
              <a:buFont typeface="Arial"/>
              <a:buNone/>
            </a:pPr>
            <a:r>
              <a:rPr lang="en">
                <a:solidFill>
                  <a:srgbClr val="980000"/>
                </a:solidFill>
                <a:latin typeface="Source Serif Pro"/>
                <a:ea typeface="Source Serif Pro"/>
                <a:cs typeface="Source Serif Pro"/>
                <a:sym typeface="Source Serif Pro"/>
              </a:rPr>
              <a:t>External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rgbClr val="999999"/>
                </a:solidFill>
                <a:latin typeface="Source Serif Pro"/>
                <a:ea typeface="Source Serif Pro"/>
                <a:cs typeface="Source Serif Pro"/>
                <a:sym typeface="Source Serif Pro"/>
              </a:rPr>
              <a:t>F</a:t>
            </a:r>
            <a:r>
              <a:rPr baseline="-25000" lang="en">
                <a:solidFill>
                  <a:srgbClr val="999999"/>
                </a:solidFill>
                <a:latin typeface="Source Serif Pro"/>
                <a:ea typeface="Source Serif Pro"/>
                <a:cs typeface="Source Serif Pro"/>
                <a:sym typeface="Source Serif Pro"/>
              </a:rPr>
              <a:t>1</a:t>
            </a:r>
            <a:r>
              <a:rPr lang="en">
                <a:solidFill>
                  <a:srgbClr val="999999"/>
                </a:solidFill>
                <a:latin typeface="Source Serif Pro"/>
                <a:ea typeface="Source Serif Pro"/>
                <a:cs typeface="Source Serif Pro"/>
                <a:sym typeface="Source Serif Pro"/>
              </a:rPr>
              <a:t> ,</a:t>
            </a:r>
            <a:r>
              <a:rPr lang="en">
                <a:solidFill>
                  <a:schemeClr val="dk1"/>
                </a:solidFill>
                <a:latin typeface="Source Serif Pro"/>
                <a:ea typeface="Source Serif Pro"/>
                <a:cs typeface="Source Serif Pro"/>
                <a:sym typeface="Source Serif Pro"/>
              </a:rPr>
              <a:t> </a:t>
            </a:r>
            <a:r>
              <a:rPr b="1" lang="en">
                <a:solidFill>
                  <a:schemeClr val="dk1"/>
                </a:solidFill>
                <a:latin typeface="Source Serif Pro"/>
                <a:ea typeface="Source Serif Pro"/>
                <a:cs typeface="Source Serif Pro"/>
                <a:sym typeface="Source Serif Pro"/>
              </a:rPr>
              <a:t>F</a:t>
            </a:r>
            <a:r>
              <a:rPr baseline="-25000" lang="en">
                <a:solidFill>
                  <a:schemeClr val="dk1"/>
                </a:solidFill>
                <a:latin typeface="Source Serif Pro"/>
                <a:ea typeface="Source Serif Pro"/>
                <a:cs typeface="Source Serif Pro"/>
                <a:sym typeface="Source Serif Pro"/>
              </a:rPr>
              <a:t>2</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p:txBody>
      </p:sp>
      <p:cxnSp>
        <p:nvCxnSpPr>
          <p:cNvPr id="297" name="Google Shape;297;p37"/>
          <p:cNvCxnSpPr/>
          <p:nvPr/>
        </p:nvCxnSpPr>
        <p:spPr>
          <a:xfrm>
            <a:off x="3908650" y="2152550"/>
            <a:ext cx="1828500" cy="0"/>
          </a:xfrm>
          <a:prstGeom prst="straightConnector1">
            <a:avLst/>
          </a:prstGeom>
          <a:noFill/>
          <a:ln cap="flat" cmpd="sng" w="38100">
            <a:solidFill>
              <a:srgbClr val="980000"/>
            </a:solidFill>
            <a:prstDash val="solid"/>
            <a:round/>
            <a:headEnd len="med" w="med" type="none"/>
            <a:tailEnd len="med" w="med" type="stealth"/>
          </a:ln>
        </p:spPr>
      </p:cxnSp>
      <p:sp>
        <p:nvSpPr>
          <p:cNvPr id="298" name="Google Shape;298;p37"/>
          <p:cNvSpPr txBox="1"/>
          <p:nvPr/>
        </p:nvSpPr>
        <p:spPr>
          <a:xfrm>
            <a:off x="1924450" y="1423788"/>
            <a:ext cx="228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Forward Kinematics</a:t>
            </a:r>
            <a:endParaRPr>
              <a:solidFill>
                <a:srgbClr val="980000"/>
              </a:solidFill>
              <a:latin typeface="Source Serif Pro"/>
              <a:ea typeface="Source Serif Pro"/>
              <a:cs typeface="Source Serif Pro"/>
              <a:sym typeface="Source Serif Pro"/>
            </a:endParaRPr>
          </a:p>
        </p:txBody>
      </p:sp>
      <p:sp>
        <p:nvSpPr>
          <p:cNvPr id="299" name="Google Shape;299;p37"/>
          <p:cNvSpPr txBox="1"/>
          <p:nvPr/>
        </p:nvSpPr>
        <p:spPr>
          <a:xfrm>
            <a:off x="5348425" y="1233488"/>
            <a:ext cx="2288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Computed Muscle Control (CMC)</a:t>
            </a:r>
            <a:endParaRPr>
              <a:solidFill>
                <a:srgbClr val="980000"/>
              </a:solidFill>
              <a:latin typeface="Source Serif Pro"/>
              <a:ea typeface="Source Serif Pro"/>
              <a:cs typeface="Source Serif Pro"/>
              <a:sym typeface="Source Serif Pro"/>
            </a:endParaRPr>
          </a:p>
        </p:txBody>
      </p:sp>
      <p:sp>
        <p:nvSpPr>
          <p:cNvPr id="300" name="Google Shape;300;p37"/>
          <p:cNvSpPr txBox="1"/>
          <p:nvPr/>
        </p:nvSpPr>
        <p:spPr>
          <a:xfrm>
            <a:off x="-45925" y="1430250"/>
            <a:ext cx="1891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980000"/>
                </a:solidFill>
                <a:latin typeface="Source Serif Pro"/>
                <a:ea typeface="Source Serif Pro"/>
                <a:cs typeface="Source Serif Pro"/>
                <a:sym typeface="Source Serif Pro"/>
              </a:rPr>
              <a:t>Parameterized input: Saddle Position</a:t>
            </a:r>
            <a:endParaRPr sz="1300">
              <a:solidFill>
                <a:srgbClr val="980000"/>
              </a:solidFill>
              <a:latin typeface="Source Serif Pro"/>
              <a:ea typeface="Source Serif Pro"/>
              <a:cs typeface="Source Serif Pro"/>
              <a:sym typeface="Source Serif Pro"/>
            </a:endParaRPr>
          </a:p>
        </p:txBody>
      </p:sp>
      <p:sp>
        <p:nvSpPr>
          <p:cNvPr id="301" name="Google Shape;301;p37"/>
          <p:cNvSpPr txBox="1"/>
          <p:nvPr/>
        </p:nvSpPr>
        <p:spPr>
          <a:xfrm>
            <a:off x="7347875" y="1643550"/>
            <a:ext cx="18285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Muscles Activation</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solidFill>
                  <a:srgbClr val="999999"/>
                </a:solidFill>
                <a:latin typeface="Source Serif Pro"/>
                <a:ea typeface="Source Serif Pro"/>
                <a:cs typeface="Source Serif Pro"/>
                <a:sym typeface="Source Serif Pro"/>
              </a:rPr>
              <a:t>A</a:t>
            </a:r>
            <a:r>
              <a:rPr baseline="-25000" lang="en">
                <a:solidFill>
                  <a:srgbClr val="999999"/>
                </a:solidFill>
                <a:latin typeface="Source Serif Pro"/>
                <a:ea typeface="Source Serif Pro"/>
                <a:cs typeface="Source Serif Pro"/>
                <a:sym typeface="Source Serif Pro"/>
              </a:rPr>
              <a:t>1 </a:t>
            </a:r>
            <a:r>
              <a:rPr lang="en">
                <a:solidFill>
                  <a:srgbClr val="999999"/>
                </a:solidFill>
                <a:latin typeface="Source Serif Pro"/>
                <a:ea typeface="Source Serif Pro"/>
                <a:cs typeface="Source Serif Pro"/>
                <a:sym typeface="Source Serif Pro"/>
              </a:rPr>
              <a:t>,</a:t>
            </a:r>
            <a:r>
              <a:rPr lang="en">
                <a:latin typeface="Source Serif Pro"/>
                <a:ea typeface="Source Serif Pro"/>
                <a:cs typeface="Source Serif Pro"/>
                <a:sym typeface="Source Serif Pro"/>
              </a:rPr>
              <a:t> </a:t>
            </a:r>
            <a:r>
              <a:rPr b="1" lang="en">
                <a:latin typeface="Source Serif Pro"/>
                <a:ea typeface="Source Serif Pro"/>
                <a:cs typeface="Source Serif Pro"/>
                <a:sym typeface="Source Serif Pro"/>
              </a:rPr>
              <a:t>A</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Muscles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M</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a:t>
            </a:r>
            <a:r>
              <a:rPr lang="en">
                <a:solidFill>
                  <a:schemeClr val="dk1"/>
                </a:solidFill>
                <a:latin typeface="Source Serif Pro"/>
                <a:ea typeface="Source Serif Pro"/>
                <a:cs typeface="Source Serif Pro"/>
                <a:sym typeface="Source Serif Pro"/>
              </a:rPr>
              <a:t> </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2</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None/>
            </a:pPr>
            <a:r>
              <a:t/>
            </a:r>
            <a:endParaRPr>
              <a:solidFill>
                <a:schemeClr val="dk1"/>
              </a:solidFill>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Metabolic Energy Expenditure:</a:t>
            </a:r>
            <a:endParaRPr>
              <a:solidFill>
                <a:srgbClr val="980000"/>
              </a:solidFill>
              <a:latin typeface="Source Serif Pro"/>
              <a:ea typeface="Source Serif Pro"/>
              <a:cs typeface="Source Serif Pro"/>
              <a:sym typeface="Source Serif Pro"/>
            </a:endParaRPr>
          </a:p>
          <a:p>
            <a:pPr indent="0" lvl="0" marL="0" rtl="0" algn="ctr">
              <a:spcBef>
                <a:spcPts val="0"/>
              </a:spcBef>
              <a:spcAft>
                <a:spcPts val="0"/>
              </a:spcAft>
              <a:buNone/>
            </a:pPr>
            <a:r>
              <a:rPr lang="en">
                <a:latin typeface="Source Serif Pro"/>
                <a:ea typeface="Source Serif Pro"/>
                <a:cs typeface="Source Serif Pro"/>
                <a:sym typeface="Source Serif Pro"/>
              </a:rPr>
              <a:t>[</a:t>
            </a:r>
            <a:r>
              <a:rPr lang="en">
                <a:solidFill>
                  <a:srgbClr val="999999"/>
                </a:solidFill>
                <a:latin typeface="Source Serif Pro"/>
                <a:ea typeface="Source Serif Pro"/>
                <a:cs typeface="Source Serif Pro"/>
                <a:sym typeface="Source Serif Pro"/>
              </a:rPr>
              <a:t>E</a:t>
            </a:r>
            <a:r>
              <a:rPr baseline="-25000" lang="en">
                <a:solidFill>
                  <a:srgbClr val="999999"/>
                </a:solidFill>
                <a:latin typeface="Source Serif Pro"/>
                <a:ea typeface="Source Serif Pro"/>
                <a:cs typeface="Source Serif Pro"/>
                <a:sym typeface="Source Serif Pro"/>
              </a:rPr>
              <a:t>1</a:t>
            </a:r>
            <a:r>
              <a:rPr lang="en">
                <a:solidFill>
                  <a:srgbClr val="999999"/>
                </a:solidFill>
                <a:latin typeface="Source Serif Pro"/>
                <a:ea typeface="Source Serif Pro"/>
                <a:cs typeface="Source Serif Pro"/>
                <a:sym typeface="Source Serif Pro"/>
              </a:rPr>
              <a:t> ,</a:t>
            </a:r>
            <a:r>
              <a:rPr lang="en">
                <a:latin typeface="Source Serif Pro"/>
                <a:ea typeface="Source Serif Pro"/>
                <a:cs typeface="Source Serif Pro"/>
                <a:sym typeface="Source Serif Pro"/>
              </a:rPr>
              <a:t> E</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a:t>
            </a:r>
            <a:r>
              <a:rPr baseline="-25000" lang="en">
                <a:latin typeface="Source Serif Pro"/>
                <a:ea typeface="Source Serif Pro"/>
                <a:cs typeface="Source Serif Pro"/>
                <a:sym typeface="Source Serif Pro"/>
              </a:rPr>
              <a:t> </a:t>
            </a:r>
            <a:endParaRPr>
              <a:latin typeface="Source Serif Pro"/>
              <a:ea typeface="Source Serif Pro"/>
              <a:cs typeface="Source Serif Pro"/>
              <a:sym typeface="Source Serif Pro"/>
            </a:endParaRPr>
          </a:p>
        </p:txBody>
      </p:sp>
      <p:cxnSp>
        <p:nvCxnSpPr>
          <p:cNvPr id="302" name="Google Shape;302;p37"/>
          <p:cNvCxnSpPr/>
          <p:nvPr/>
        </p:nvCxnSpPr>
        <p:spPr>
          <a:xfrm>
            <a:off x="1390050" y="2148950"/>
            <a:ext cx="1000800" cy="6000"/>
          </a:xfrm>
          <a:prstGeom prst="straightConnector1">
            <a:avLst/>
          </a:prstGeom>
          <a:noFill/>
          <a:ln cap="flat" cmpd="sng" w="38100">
            <a:solidFill>
              <a:srgbClr val="999999"/>
            </a:solidFill>
            <a:prstDash val="solid"/>
            <a:round/>
            <a:headEnd len="med" w="med" type="none"/>
            <a:tailEnd len="med" w="med" type="stealth"/>
          </a:ln>
        </p:spPr>
      </p:cxnSp>
      <p:cxnSp>
        <p:nvCxnSpPr>
          <p:cNvPr id="303" name="Google Shape;303;p37"/>
          <p:cNvCxnSpPr/>
          <p:nvPr/>
        </p:nvCxnSpPr>
        <p:spPr>
          <a:xfrm>
            <a:off x="1390050" y="2615500"/>
            <a:ext cx="1000800" cy="6000"/>
          </a:xfrm>
          <a:prstGeom prst="straightConnector1">
            <a:avLst/>
          </a:prstGeom>
          <a:noFill/>
          <a:ln cap="flat" cmpd="sng" w="38100">
            <a:solidFill>
              <a:srgbClr val="980000"/>
            </a:solidFill>
            <a:prstDash val="solid"/>
            <a:round/>
            <a:headEnd len="med" w="med" type="none"/>
            <a:tailEnd len="med" w="med" type="stealth"/>
          </a:ln>
        </p:spPr>
      </p:cxnSp>
      <p:cxnSp>
        <p:nvCxnSpPr>
          <p:cNvPr id="304" name="Google Shape;304;p37"/>
          <p:cNvCxnSpPr/>
          <p:nvPr/>
        </p:nvCxnSpPr>
        <p:spPr>
          <a:xfrm>
            <a:off x="4681300" y="2155275"/>
            <a:ext cx="0" cy="249000"/>
          </a:xfrm>
          <a:prstGeom prst="straightConnector1">
            <a:avLst/>
          </a:prstGeom>
          <a:noFill/>
          <a:ln cap="flat" cmpd="sng" w="38100">
            <a:solidFill>
              <a:srgbClr val="85200C"/>
            </a:solidFill>
            <a:prstDash val="solid"/>
            <a:round/>
            <a:headEnd len="med" w="med" type="none"/>
            <a:tailEnd len="med" w="med" type="none"/>
          </a:ln>
        </p:spPr>
      </p:cxnSp>
      <p:cxnSp>
        <p:nvCxnSpPr>
          <p:cNvPr id="305" name="Google Shape;305;p37"/>
          <p:cNvCxnSpPr/>
          <p:nvPr/>
        </p:nvCxnSpPr>
        <p:spPr>
          <a:xfrm>
            <a:off x="7070475" y="2152550"/>
            <a:ext cx="403500" cy="0"/>
          </a:xfrm>
          <a:prstGeom prst="straightConnector1">
            <a:avLst/>
          </a:prstGeom>
          <a:noFill/>
          <a:ln cap="flat" cmpd="sng" w="38100">
            <a:solidFill>
              <a:srgbClr val="980000"/>
            </a:solidFill>
            <a:prstDash val="solid"/>
            <a:round/>
            <a:headEnd len="med" w="med" type="none"/>
            <a:tailEnd len="med" w="med" type="stealth"/>
          </a:ln>
        </p:spPr>
      </p:cxnSp>
      <p:sp>
        <p:nvSpPr>
          <p:cNvPr id="306" name="Google Shape;306;p37"/>
          <p:cNvSpPr txBox="1"/>
          <p:nvPr/>
        </p:nvSpPr>
        <p:spPr>
          <a:xfrm>
            <a:off x="82650" y="4688175"/>
            <a:ext cx="6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dg</a:t>
            </a:r>
            <a:endParaRPr>
              <a:latin typeface="Source Serif Pro"/>
              <a:ea typeface="Source Serif Pro"/>
              <a:cs typeface="Source Serif Pro"/>
              <a:sym typeface="Source Serif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8"/>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Workflow</a:t>
            </a:r>
            <a:endParaRPr/>
          </a:p>
        </p:txBody>
      </p:sp>
      <p:grpSp>
        <p:nvGrpSpPr>
          <p:cNvPr id="312" name="Google Shape;312;p38"/>
          <p:cNvGrpSpPr/>
          <p:nvPr/>
        </p:nvGrpSpPr>
        <p:grpSpPr>
          <a:xfrm>
            <a:off x="311700" y="546109"/>
            <a:ext cx="370930" cy="370549"/>
            <a:chOff x="2497275" y="2744159"/>
            <a:chExt cx="370930" cy="370549"/>
          </a:xfrm>
        </p:grpSpPr>
        <p:sp>
          <p:nvSpPr>
            <p:cNvPr id="313" name="Google Shape;313;p38"/>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14" name="Google Shape;314;p38"/>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15" name="Google Shape;315;p38"/>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16" name="Google Shape;316;p38"/>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17" name="Google Shape;317;p38"/>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18" name="Google Shape;318;p38"/>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319" name="Google Shape;319;p38"/>
          <p:cNvSpPr txBox="1"/>
          <p:nvPr/>
        </p:nvSpPr>
        <p:spPr>
          <a:xfrm rot="5400000">
            <a:off x="863704" y="2884675"/>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320" name="Google Shape;320;p38"/>
          <p:cNvSpPr txBox="1"/>
          <p:nvPr/>
        </p:nvSpPr>
        <p:spPr>
          <a:xfrm>
            <a:off x="0" y="194885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Source Serif Pro"/>
                <a:ea typeface="Source Serif Pro"/>
                <a:cs typeface="Source Serif Pro"/>
                <a:sym typeface="Source Serif Pro"/>
              </a:rPr>
              <a:t>Trial 1 (x</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 y</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a:t>
            </a:r>
            <a:endParaRPr>
              <a:solidFill>
                <a:srgbClr val="B7B7B7"/>
              </a:solidFill>
              <a:latin typeface="Source Serif Pro"/>
              <a:ea typeface="Source Serif Pro"/>
              <a:cs typeface="Source Serif Pro"/>
              <a:sym typeface="Source Serif Pro"/>
            </a:endParaRPr>
          </a:p>
        </p:txBody>
      </p:sp>
      <p:sp>
        <p:nvSpPr>
          <p:cNvPr id="321" name="Google Shape;321;p38"/>
          <p:cNvSpPr txBox="1"/>
          <p:nvPr/>
        </p:nvSpPr>
        <p:spPr>
          <a:xfrm>
            <a:off x="-150" y="241840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Source Serif Pro"/>
                <a:ea typeface="Source Serif Pro"/>
                <a:cs typeface="Source Serif Pro"/>
                <a:sym typeface="Source Serif Pro"/>
              </a:rPr>
              <a:t>Trial 2 (x</a:t>
            </a:r>
            <a:r>
              <a:rPr baseline="-25000" lang="en">
                <a:solidFill>
                  <a:srgbClr val="B7B7B7"/>
                </a:solidFill>
                <a:latin typeface="Source Serif Pro"/>
                <a:ea typeface="Source Serif Pro"/>
                <a:cs typeface="Source Serif Pro"/>
                <a:sym typeface="Source Serif Pro"/>
              </a:rPr>
              <a:t>2</a:t>
            </a:r>
            <a:r>
              <a:rPr lang="en">
                <a:solidFill>
                  <a:srgbClr val="B7B7B7"/>
                </a:solidFill>
                <a:latin typeface="Source Serif Pro"/>
                <a:ea typeface="Source Serif Pro"/>
                <a:cs typeface="Source Serif Pro"/>
                <a:sym typeface="Source Serif Pro"/>
              </a:rPr>
              <a:t> , y</a:t>
            </a:r>
            <a:r>
              <a:rPr baseline="-25000" lang="en">
                <a:solidFill>
                  <a:srgbClr val="B7B7B7"/>
                </a:solidFill>
                <a:latin typeface="Source Serif Pro"/>
                <a:ea typeface="Source Serif Pro"/>
                <a:cs typeface="Source Serif Pro"/>
                <a:sym typeface="Source Serif Pro"/>
              </a:rPr>
              <a:t>2</a:t>
            </a:r>
            <a:r>
              <a:rPr lang="en">
                <a:solidFill>
                  <a:srgbClr val="B7B7B7"/>
                </a:solidFill>
                <a:latin typeface="Source Serif Pro"/>
                <a:ea typeface="Source Serif Pro"/>
                <a:cs typeface="Source Serif Pro"/>
                <a:sym typeface="Source Serif Pro"/>
              </a:rPr>
              <a:t>)</a:t>
            </a:r>
            <a:endParaRPr>
              <a:solidFill>
                <a:srgbClr val="B7B7B7"/>
              </a:solidFill>
              <a:latin typeface="Source Serif Pro"/>
              <a:ea typeface="Source Serif Pro"/>
              <a:cs typeface="Source Serif Pro"/>
              <a:sym typeface="Source Serif Pro"/>
            </a:endParaRPr>
          </a:p>
        </p:txBody>
      </p:sp>
      <p:sp>
        <p:nvSpPr>
          <p:cNvPr id="322" name="Google Shape;322;p38"/>
          <p:cNvSpPr txBox="1"/>
          <p:nvPr/>
        </p:nvSpPr>
        <p:spPr>
          <a:xfrm>
            <a:off x="-325" y="335095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Trial n (x</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 , y</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p>
        </p:txBody>
      </p:sp>
      <p:pic>
        <p:nvPicPr>
          <p:cNvPr id="323" name="Google Shape;323;p38"/>
          <p:cNvPicPr preferRelativeResize="0"/>
          <p:nvPr/>
        </p:nvPicPr>
        <p:blipFill rotWithShape="1">
          <a:blip r:embed="rId3">
            <a:alphaModFix/>
          </a:blip>
          <a:srcRect b="9687" l="7202" r="6746" t="11492"/>
          <a:stretch/>
        </p:blipFill>
        <p:spPr>
          <a:xfrm>
            <a:off x="2410525" y="1788850"/>
            <a:ext cx="1306650" cy="2122299"/>
          </a:xfrm>
          <a:prstGeom prst="rect">
            <a:avLst/>
          </a:prstGeom>
          <a:noFill/>
          <a:ln>
            <a:noFill/>
          </a:ln>
        </p:spPr>
      </p:pic>
      <p:pic>
        <p:nvPicPr>
          <p:cNvPr id="324" name="Google Shape;324;p38"/>
          <p:cNvPicPr preferRelativeResize="0"/>
          <p:nvPr/>
        </p:nvPicPr>
        <p:blipFill rotWithShape="1">
          <a:blip r:embed="rId4">
            <a:alphaModFix/>
          </a:blip>
          <a:srcRect b="6470" l="16301" r="15833" t="12142"/>
          <a:stretch/>
        </p:blipFill>
        <p:spPr>
          <a:xfrm>
            <a:off x="5928625" y="1788850"/>
            <a:ext cx="1136150" cy="2228974"/>
          </a:xfrm>
          <a:prstGeom prst="rect">
            <a:avLst/>
          </a:prstGeom>
          <a:noFill/>
          <a:ln>
            <a:noFill/>
          </a:ln>
        </p:spPr>
      </p:pic>
      <p:sp>
        <p:nvSpPr>
          <p:cNvPr id="325" name="Google Shape;325;p38"/>
          <p:cNvSpPr txBox="1"/>
          <p:nvPr/>
        </p:nvSpPr>
        <p:spPr>
          <a:xfrm>
            <a:off x="3862879" y="2307303"/>
            <a:ext cx="17430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Joint Angles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solidFill>
                  <a:srgbClr val="999999"/>
                </a:solidFill>
                <a:latin typeface="Source Serif Pro"/>
                <a:ea typeface="Source Serif Pro"/>
                <a:cs typeface="Source Serif Pro"/>
                <a:sym typeface="Source Serif Pro"/>
              </a:rPr>
              <a:t>Q</a:t>
            </a:r>
            <a:r>
              <a:rPr baseline="-25000" lang="en">
                <a:solidFill>
                  <a:srgbClr val="999999"/>
                </a:solidFill>
                <a:latin typeface="Source Serif Pro"/>
                <a:ea typeface="Source Serif Pro"/>
                <a:cs typeface="Source Serif Pro"/>
                <a:sym typeface="Source Serif Pro"/>
              </a:rPr>
              <a:t>1</a:t>
            </a:r>
            <a:r>
              <a:rPr lang="en">
                <a:solidFill>
                  <a:srgbClr val="999999"/>
                </a:solidFill>
                <a:latin typeface="Source Serif Pro"/>
                <a:ea typeface="Source Serif Pro"/>
                <a:cs typeface="Source Serif Pro"/>
                <a:sym typeface="Source Serif Pro"/>
              </a:rPr>
              <a:t> , </a:t>
            </a:r>
            <a:r>
              <a:rPr b="1" lang="en">
                <a:solidFill>
                  <a:srgbClr val="999999"/>
                </a:solidFill>
                <a:latin typeface="Source Serif Pro"/>
                <a:ea typeface="Source Serif Pro"/>
                <a:cs typeface="Source Serif Pro"/>
                <a:sym typeface="Source Serif Pro"/>
              </a:rPr>
              <a:t>Q</a:t>
            </a:r>
            <a:r>
              <a:rPr baseline="-25000" lang="en">
                <a:solidFill>
                  <a:srgbClr val="999999"/>
                </a:solidFill>
                <a:latin typeface="Source Serif Pro"/>
                <a:ea typeface="Source Serif Pro"/>
                <a:cs typeface="Source Serif Pro"/>
                <a:sym typeface="Source Serif Pro"/>
              </a:rPr>
              <a:t>2 </a:t>
            </a:r>
            <a:r>
              <a:rPr lang="en">
                <a:solidFill>
                  <a:srgbClr val="999999"/>
                </a:solidFill>
                <a:latin typeface="Source Serif Pro"/>
                <a:ea typeface="Source Serif Pro"/>
                <a:cs typeface="Source Serif Pro"/>
                <a:sym typeface="Source Serif Pro"/>
              </a:rPr>
              <a:t>, …</a:t>
            </a:r>
            <a:r>
              <a:rPr lang="en">
                <a:latin typeface="Source Serif Pro"/>
                <a:ea typeface="Source Serif Pro"/>
                <a:cs typeface="Source Serif Pro"/>
                <a:sym typeface="Source Serif Pro"/>
              </a:rPr>
              <a:t> </a:t>
            </a:r>
            <a:r>
              <a:rPr b="1" lang="en">
                <a:latin typeface="Source Serif Pro"/>
                <a:ea typeface="Source Serif Pro"/>
                <a:cs typeface="Source Serif Pro"/>
                <a:sym typeface="Source Serif Pro"/>
              </a:rPr>
              <a:t>Q</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a:p>
            <a:pPr indent="0" lvl="0" marL="0" rtl="0" algn="l">
              <a:spcBef>
                <a:spcPts val="0"/>
              </a:spcBef>
              <a:spcAft>
                <a:spcPts val="0"/>
              </a:spcAft>
              <a:buNone/>
            </a:pPr>
            <a:r>
              <a:t/>
            </a:r>
            <a:endParaRPr>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Lengths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solidFill>
                  <a:srgbClr val="999999"/>
                </a:solidFill>
                <a:latin typeface="Source Serif Pro"/>
                <a:ea typeface="Source Serif Pro"/>
                <a:cs typeface="Source Serif Pro"/>
                <a:sym typeface="Source Serif Pro"/>
              </a:rPr>
              <a:t>L</a:t>
            </a:r>
            <a:r>
              <a:rPr baseline="-25000" lang="en">
                <a:solidFill>
                  <a:srgbClr val="999999"/>
                </a:solidFill>
                <a:latin typeface="Source Serif Pro"/>
                <a:ea typeface="Source Serif Pro"/>
                <a:cs typeface="Source Serif Pro"/>
                <a:sym typeface="Source Serif Pro"/>
              </a:rPr>
              <a:t>1</a:t>
            </a:r>
            <a:r>
              <a:rPr lang="en">
                <a:solidFill>
                  <a:srgbClr val="999999"/>
                </a:solidFill>
                <a:latin typeface="Source Serif Pro"/>
                <a:ea typeface="Source Serif Pro"/>
                <a:cs typeface="Source Serif Pro"/>
                <a:sym typeface="Source Serif Pro"/>
              </a:rPr>
              <a:t> , </a:t>
            </a:r>
            <a:r>
              <a:rPr b="1" lang="en">
                <a:solidFill>
                  <a:srgbClr val="999999"/>
                </a:solidFill>
                <a:latin typeface="Source Serif Pro"/>
                <a:ea typeface="Source Serif Pro"/>
                <a:cs typeface="Source Serif Pro"/>
                <a:sym typeface="Source Serif Pro"/>
              </a:rPr>
              <a:t>L</a:t>
            </a:r>
            <a:r>
              <a:rPr baseline="-25000" lang="en">
                <a:solidFill>
                  <a:srgbClr val="999999"/>
                </a:solidFill>
                <a:latin typeface="Source Serif Pro"/>
                <a:ea typeface="Source Serif Pro"/>
                <a:cs typeface="Source Serif Pro"/>
                <a:sym typeface="Source Serif Pro"/>
              </a:rPr>
              <a:t>2 </a:t>
            </a:r>
            <a:r>
              <a:rPr lang="en">
                <a:solidFill>
                  <a:srgbClr val="999999"/>
                </a:solidFill>
                <a:latin typeface="Source Serif Pro"/>
                <a:ea typeface="Source Serif Pro"/>
                <a:cs typeface="Source Serif Pro"/>
                <a:sym typeface="Source Serif Pro"/>
              </a:rPr>
              <a:t>, …</a:t>
            </a:r>
            <a:r>
              <a:rPr lang="en">
                <a:latin typeface="Source Serif Pro"/>
                <a:ea typeface="Source Serif Pro"/>
                <a:cs typeface="Source Serif Pro"/>
                <a:sym typeface="Source Serif Pro"/>
              </a:rPr>
              <a:t> </a:t>
            </a:r>
            <a:r>
              <a:rPr b="1" lang="en">
                <a:latin typeface="Source Serif Pro"/>
                <a:ea typeface="Source Serif Pro"/>
                <a:cs typeface="Source Serif Pro"/>
                <a:sym typeface="Source Serif Pro"/>
              </a:rPr>
              <a:t>L</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Velocities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V</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 </a:t>
            </a:r>
            <a:r>
              <a:rPr b="1" lang="en">
                <a:solidFill>
                  <a:srgbClr val="B7B7B7"/>
                </a:solidFill>
                <a:latin typeface="Source Serif Pro"/>
                <a:ea typeface="Source Serif Pro"/>
                <a:cs typeface="Source Serif Pro"/>
                <a:sym typeface="Source Serif Pro"/>
              </a:rPr>
              <a:t>V</a:t>
            </a:r>
            <a:r>
              <a:rPr baseline="-25000" lang="en">
                <a:solidFill>
                  <a:srgbClr val="B7B7B7"/>
                </a:solidFill>
                <a:latin typeface="Source Serif Pro"/>
                <a:ea typeface="Source Serif Pro"/>
                <a:cs typeface="Source Serif Pro"/>
                <a:sym typeface="Source Serif Pro"/>
              </a:rPr>
              <a:t>2 </a:t>
            </a:r>
            <a:r>
              <a:rPr lang="en">
                <a:solidFill>
                  <a:srgbClr val="B7B7B7"/>
                </a:solidFill>
                <a:latin typeface="Source Serif Pro"/>
                <a:ea typeface="Source Serif Pro"/>
                <a:cs typeface="Source Serif Pro"/>
                <a:sym typeface="Source Serif Pro"/>
              </a:rPr>
              <a:t>, …</a:t>
            </a:r>
            <a:r>
              <a:rPr lang="en">
                <a:solidFill>
                  <a:schemeClr val="dk1"/>
                </a:solidFill>
                <a:latin typeface="Source Serif Pro"/>
                <a:ea typeface="Source Serif Pro"/>
                <a:cs typeface="Source Serif Pro"/>
                <a:sym typeface="Source Serif Pro"/>
              </a:rPr>
              <a:t> </a:t>
            </a:r>
            <a:r>
              <a:rPr b="1" lang="en">
                <a:solidFill>
                  <a:schemeClr val="dk1"/>
                </a:solidFill>
                <a:latin typeface="Source Serif Pro"/>
                <a:ea typeface="Source Serif Pro"/>
                <a:cs typeface="Source Serif Pro"/>
                <a:sym typeface="Source Serif Pro"/>
              </a:rPr>
              <a:t>V</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Clr>
                <a:schemeClr val="dk1"/>
              </a:buClr>
              <a:buSzPts val="1100"/>
              <a:buFont typeface="Arial"/>
              <a:buNone/>
            </a:pPr>
            <a:r>
              <a:rPr lang="en">
                <a:solidFill>
                  <a:srgbClr val="980000"/>
                </a:solidFill>
                <a:latin typeface="Source Serif Pro"/>
                <a:ea typeface="Source Serif Pro"/>
                <a:cs typeface="Source Serif Pro"/>
                <a:sym typeface="Source Serif Pro"/>
              </a:rPr>
              <a:t>External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rgbClr val="999999"/>
                </a:solidFill>
                <a:latin typeface="Source Serif Pro"/>
                <a:ea typeface="Source Serif Pro"/>
                <a:cs typeface="Source Serif Pro"/>
                <a:sym typeface="Source Serif Pro"/>
              </a:rPr>
              <a:t>F</a:t>
            </a:r>
            <a:r>
              <a:rPr baseline="-25000" lang="en">
                <a:solidFill>
                  <a:srgbClr val="999999"/>
                </a:solidFill>
                <a:latin typeface="Source Serif Pro"/>
                <a:ea typeface="Source Serif Pro"/>
                <a:cs typeface="Source Serif Pro"/>
                <a:sym typeface="Source Serif Pro"/>
              </a:rPr>
              <a:t>1 </a:t>
            </a:r>
            <a:r>
              <a:rPr lang="en">
                <a:solidFill>
                  <a:srgbClr val="999999"/>
                </a:solidFill>
                <a:latin typeface="Source Serif Pro"/>
                <a:ea typeface="Source Serif Pro"/>
                <a:cs typeface="Source Serif Pro"/>
                <a:sym typeface="Source Serif Pro"/>
              </a:rPr>
              <a:t>, </a:t>
            </a:r>
            <a:r>
              <a:rPr b="1" lang="en">
                <a:solidFill>
                  <a:srgbClr val="999999"/>
                </a:solidFill>
                <a:latin typeface="Source Serif Pro"/>
                <a:ea typeface="Source Serif Pro"/>
                <a:cs typeface="Source Serif Pro"/>
                <a:sym typeface="Source Serif Pro"/>
              </a:rPr>
              <a:t>F</a:t>
            </a:r>
            <a:r>
              <a:rPr baseline="-25000" lang="en">
                <a:solidFill>
                  <a:srgbClr val="999999"/>
                </a:solidFill>
                <a:latin typeface="Source Serif Pro"/>
                <a:ea typeface="Source Serif Pro"/>
                <a:cs typeface="Source Serif Pro"/>
                <a:sym typeface="Source Serif Pro"/>
              </a:rPr>
              <a:t>2 </a:t>
            </a:r>
            <a:r>
              <a:rPr lang="en">
                <a:solidFill>
                  <a:srgbClr val="999999"/>
                </a:solidFill>
                <a:latin typeface="Source Serif Pro"/>
                <a:ea typeface="Source Serif Pro"/>
                <a:cs typeface="Source Serif Pro"/>
                <a:sym typeface="Source Serif Pro"/>
              </a:rPr>
              <a:t>, …</a:t>
            </a:r>
            <a:r>
              <a:rPr lang="en">
                <a:solidFill>
                  <a:schemeClr val="dk1"/>
                </a:solidFill>
                <a:latin typeface="Source Serif Pro"/>
                <a:ea typeface="Source Serif Pro"/>
                <a:cs typeface="Source Serif Pro"/>
                <a:sym typeface="Source Serif Pro"/>
              </a:rPr>
              <a:t> </a:t>
            </a:r>
            <a:r>
              <a:rPr b="1" lang="en">
                <a:solidFill>
                  <a:schemeClr val="dk1"/>
                </a:solidFill>
                <a:latin typeface="Source Serif Pro"/>
                <a:ea typeface="Source Serif Pro"/>
                <a:cs typeface="Source Serif Pro"/>
                <a:sym typeface="Source Serif Pro"/>
              </a:rPr>
              <a:t>F</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p:txBody>
      </p:sp>
      <p:cxnSp>
        <p:nvCxnSpPr>
          <p:cNvPr id="326" name="Google Shape;326;p38"/>
          <p:cNvCxnSpPr/>
          <p:nvPr/>
        </p:nvCxnSpPr>
        <p:spPr>
          <a:xfrm>
            <a:off x="3908650" y="2152550"/>
            <a:ext cx="1828500" cy="0"/>
          </a:xfrm>
          <a:prstGeom prst="straightConnector1">
            <a:avLst/>
          </a:prstGeom>
          <a:noFill/>
          <a:ln cap="flat" cmpd="sng" w="38100">
            <a:solidFill>
              <a:srgbClr val="980000"/>
            </a:solidFill>
            <a:prstDash val="solid"/>
            <a:round/>
            <a:headEnd len="med" w="med" type="none"/>
            <a:tailEnd len="med" w="med" type="stealth"/>
          </a:ln>
        </p:spPr>
      </p:cxnSp>
      <p:sp>
        <p:nvSpPr>
          <p:cNvPr id="327" name="Google Shape;327;p38"/>
          <p:cNvSpPr txBox="1"/>
          <p:nvPr/>
        </p:nvSpPr>
        <p:spPr>
          <a:xfrm>
            <a:off x="1924450" y="1423788"/>
            <a:ext cx="228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Forward Kinematics</a:t>
            </a:r>
            <a:endParaRPr>
              <a:solidFill>
                <a:srgbClr val="980000"/>
              </a:solidFill>
              <a:latin typeface="Source Serif Pro"/>
              <a:ea typeface="Source Serif Pro"/>
              <a:cs typeface="Source Serif Pro"/>
              <a:sym typeface="Source Serif Pro"/>
            </a:endParaRPr>
          </a:p>
        </p:txBody>
      </p:sp>
      <p:sp>
        <p:nvSpPr>
          <p:cNvPr id="328" name="Google Shape;328;p38"/>
          <p:cNvSpPr txBox="1"/>
          <p:nvPr/>
        </p:nvSpPr>
        <p:spPr>
          <a:xfrm>
            <a:off x="5348425" y="1233488"/>
            <a:ext cx="2288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Computed Muscle Control (CMC)</a:t>
            </a:r>
            <a:endParaRPr>
              <a:solidFill>
                <a:srgbClr val="980000"/>
              </a:solidFill>
              <a:latin typeface="Source Serif Pro"/>
              <a:ea typeface="Source Serif Pro"/>
              <a:cs typeface="Source Serif Pro"/>
              <a:sym typeface="Source Serif Pro"/>
            </a:endParaRPr>
          </a:p>
        </p:txBody>
      </p:sp>
      <p:sp>
        <p:nvSpPr>
          <p:cNvPr id="329" name="Google Shape;329;p38"/>
          <p:cNvSpPr txBox="1"/>
          <p:nvPr/>
        </p:nvSpPr>
        <p:spPr>
          <a:xfrm>
            <a:off x="-45925" y="1430250"/>
            <a:ext cx="1891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980000"/>
                </a:solidFill>
                <a:latin typeface="Source Serif Pro"/>
                <a:ea typeface="Source Serif Pro"/>
                <a:cs typeface="Source Serif Pro"/>
                <a:sym typeface="Source Serif Pro"/>
              </a:rPr>
              <a:t>Parameterized input: Saddle Position</a:t>
            </a:r>
            <a:endParaRPr sz="1300">
              <a:solidFill>
                <a:srgbClr val="980000"/>
              </a:solidFill>
              <a:latin typeface="Source Serif Pro"/>
              <a:ea typeface="Source Serif Pro"/>
              <a:cs typeface="Source Serif Pro"/>
              <a:sym typeface="Source Serif Pro"/>
            </a:endParaRPr>
          </a:p>
        </p:txBody>
      </p:sp>
      <p:sp>
        <p:nvSpPr>
          <p:cNvPr id="330" name="Google Shape;330;p38"/>
          <p:cNvSpPr txBox="1"/>
          <p:nvPr/>
        </p:nvSpPr>
        <p:spPr>
          <a:xfrm>
            <a:off x="7347875" y="1643550"/>
            <a:ext cx="18285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Activation</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solidFill>
                  <a:srgbClr val="999999"/>
                </a:solidFill>
                <a:latin typeface="Source Serif Pro"/>
                <a:ea typeface="Source Serif Pro"/>
                <a:cs typeface="Source Serif Pro"/>
                <a:sym typeface="Source Serif Pro"/>
              </a:rPr>
              <a:t>A</a:t>
            </a:r>
            <a:r>
              <a:rPr baseline="-25000" lang="en">
                <a:solidFill>
                  <a:srgbClr val="999999"/>
                </a:solidFill>
                <a:latin typeface="Source Serif Pro"/>
                <a:ea typeface="Source Serif Pro"/>
                <a:cs typeface="Source Serif Pro"/>
                <a:sym typeface="Source Serif Pro"/>
              </a:rPr>
              <a:t>1</a:t>
            </a:r>
            <a:r>
              <a:rPr lang="en">
                <a:solidFill>
                  <a:srgbClr val="999999"/>
                </a:solidFill>
                <a:latin typeface="Source Serif Pro"/>
                <a:ea typeface="Source Serif Pro"/>
                <a:cs typeface="Source Serif Pro"/>
                <a:sym typeface="Source Serif Pro"/>
              </a:rPr>
              <a:t> , </a:t>
            </a:r>
            <a:r>
              <a:rPr b="1" lang="en">
                <a:solidFill>
                  <a:srgbClr val="999999"/>
                </a:solidFill>
                <a:latin typeface="Source Serif Pro"/>
                <a:ea typeface="Source Serif Pro"/>
                <a:cs typeface="Source Serif Pro"/>
                <a:sym typeface="Source Serif Pro"/>
              </a:rPr>
              <a:t>A</a:t>
            </a:r>
            <a:r>
              <a:rPr baseline="-25000" lang="en">
                <a:solidFill>
                  <a:srgbClr val="999999"/>
                </a:solidFill>
                <a:latin typeface="Source Serif Pro"/>
                <a:ea typeface="Source Serif Pro"/>
                <a:cs typeface="Source Serif Pro"/>
                <a:sym typeface="Source Serif Pro"/>
              </a:rPr>
              <a:t>2 </a:t>
            </a:r>
            <a:r>
              <a:rPr lang="en">
                <a:solidFill>
                  <a:srgbClr val="999999"/>
                </a:solidFill>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A</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rgbClr val="B7B7B7"/>
                </a:solidFill>
                <a:latin typeface="Source Serif Pro"/>
                <a:ea typeface="Source Serif Pro"/>
                <a:cs typeface="Source Serif Pro"/>
                <a:sym typeface="Source Serif Pro"/>
              </a:rPr>
              <a:t>M</a:t>
            </a:r>
            <a:r>
              <a:rPr baseline="-25000" lang="en">
                <a:solidFill>
                  <a:srgbClr val="B7B7B7"/>
                </a:solidFill>
                <a:latin typeface="Source Serif Pro"/>
                <a:ea typeface="Source Serif Pro"/>
                <a:cs typeface="Source Serif Pro"/>
                <a:sym typeface="Source Serif Pro"/>
              </a:rPr>
              <a:t>1</a:t>
            </a:r>
            <a:r>
              <a:rPr lang="en">
                <a:solidFill>
                  <a:srgbClr val="B7B7B7"/>
                </a:solidFill>
                <a:latin typeface="Source Serif Pro"/>
                <a:ea typeface="Source Serif Pro"/>
                <a:cs typeface="Source Serif Pro"/>
                <a:sym typeface="Source Serif Pro"/>
              </a:rPr>
              <a:t> , </a:t>
            </a:r>
            <a:r>
              <a:rPr b="1" lang="en">
                <a:solidFill>
                  <a:srgbClr val="B7B7B7"/>
                </a:solidFill>
                <a:latin typeface="Source Serif Pro"/>
                <a:ea typeface="Source Serif Pro"/>
                <a:cs typeface="Source Serif Pro"/>
                <a:sym typeface="Source Serif Pro"/>
              </a:rPr>
              <a:t>M</a:t>
            </a:r>
            <a:r>
              <a:rPr baseline="-25000" lang="en">
                <a:solidFill>
                  <a:srgbClr val="B7B7B7"/>
                </a:solidFill>
                <a:latin typeface="Source Serif Pro"/>
                <a:ea typeface="Source Serif Pro"/>
                <a:cs typeface="Source Serif Pro"/>
                <a:sym typeface="Source Serif Pro"/>
              </a:rPr>
              <a:t>2 </a:t>
            </a:r>
            <a:r>
              <a:rPr lang="en">
                <a:solidFill>
                  <a:srgbClr val="B7B7B7"/>
                </a:solidFill>
                <a:latin typeface="Source Serif Pro"/>
                <a:ea typeface="Source Serif Pro"/>
                <a:cs typeface="Source Serif Pro"/>
                <a:sym typeface="Source Serif Pro"/>
              </a:rPr>
              <a:t>, …</a:t>
            </a:r>
            <a:r>
              <a:rPr lang="en">
                <a:solidFill>
                  <a:schemeClr val="dk1"/>
                </a:solidFill>
                <a:latin typeface="Source Serif Pro"/>
                <a:ea typeface="Source Serif Pro"/>
                <a:cs typeface="Source Serif Pro"/>
                <a:sym typeface="Source Serif Pro"/>
              </a:rPr>
              <a:t> </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None/>
            </a:pPr>
            <a:r>
              <a:t/>
            </a:r>
            <a:endParaRPr>
              <a:solidFill>
                <a:schemeClr val="dk1"/>
              </a:solidFill>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Metabolic Energy Expenditure:</a:t>
            </a:r>
            <a:endParaRPr>
              <a:solidFill>
                <a:srgbClr val="980000"/>
              </a:solidFill>
              <a:latin typeface="Source Serif Pro"/>
              <a:ea typeface="Source Serif Pro"/>
              <a:cs typeface="Source Serif Pro"/>
              <a:sym typeface="Source Serif Pro"/>
            </a:endParaRPr>
          </a:p>
          <a:p>
            <a:pPr indent="0" lvl="0" marL="0" rtl="0" algn="ctr">
              <a:spcBef>
                <a:spcPts val="0"/>
              </a:spcBef>
              <a:spcAft>
                <a:spcPts val="0"/>
              </a:spcAft>
              <a:buNone/>
            </a:pPr>
            <a:r>
              <a:rPr lang="en">
                <a:latin typeface="Source Serif Pro"/>
                <a:ea typeface="Source Serif Pro"/>
                <a:cs typeface="Source Serif Pro"/>
                <a:sym typeface="Source Serif Pro"/>
              </a:rPr>
              <a:t>[</a:t>
            </a:r>
            <a:r>
              <a:rPr lang="en">
                <a:solidFill>
                  <a:srgbClr val="999999"/>
                </a:solidFill>
                <a:latin typeface="Source Serif Pro"/>
                <a:ea typeface="Source Serif Pro"/>
                <a:cs typeface="Source Serif Pro"/>
                <a:sym typeface="Source Serif Pro"/>
              </a:rPr>
              <a:t>E</a:t>
            </a:r>
            <a:r>
              <a:rPr baseline="-25000" lang="en">
                <a:solidFill>
                  <a:srgbClr val="999999"/>
                </a:solidFill>
                <a:latin typeface="Source Serif Pro"/>
                <a:ea typeface="Source Serif Pro"/>
                <a:cs typeface="Source Serif Pro"/>
                <a:sym typeface="Source Serif Pro"/>
              </a:rPr>
              <a:t>1</a:t>
            </a:r>
            <a:r>
              <a:rPr lang="en">
                <a:solidFill>
                  <a:srgbClr val="999999"/>
                </a:solidFill>
                <a:latin typeface="Source Serif Pro"/>
                <a:ea typeface="Source Serif Pro"/>
                <a:cs typeface="Source Serif Pro"/>
                <a:sym typeface="Source Serif Pro"/>
              </a:rPr>
              <a:t> , E</a:t>
            </a:r>
            <a:r>
              <a:rPr baseline="-25000" lang="en">
                <a:solidFill>
                  <a:srgbClr val="999999"/>
                </a:solidFill>
                <a:latin typeface="Source Serif Pro"/>
                <a:ea typeface="Source Serif Pro"/>
                <a:cs typeface="Source Serif Pro"/>
                <a:sym typeface="Source Serif Pro"/>
              </a:rPr>
              <a:t>2 </a:t>
            </a:r>
            <a:r>
              <a:rPr lang="en">
                <a:solidFill>
                  <a:srgbClr val="999999"/>
                </a:solidFill>
                <a:latin typeface="Source Serif Pro"/>
                <a:ea typeface="Source Serif Pro"/>
                <a:cs typeface="Source Serif Pro"/>
                <a:sym typeface="Source Serif Pro"/>
              </a:rPr>
              <a:t>, …</a:t>
            </a:r>
            <a:r>
              <a:rPr lang="en">
                <a:latin typeface="Source Serif Pro"/>
                <a:ea typeface="Source Serif Pro"/>
                <a:cs typeface="Source Serif Pro"/>
                <a:sym typeface="Source Serif Pro"/>
              </a:rPr>
              <a:t> E</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cxnSp>
        <p:nvCxnSpPr>
          <p:cNvPr id="331" name="Google Shape;331;p38"/>
          <p:cNvCxnSpPr/>
          <p:nvPr/>
        </p:nvCxnSpPr>
        <p:spPr>
          <a:xfrm>
            <a:off x="1390050" y="2148950"/>
            <a:ext cx="1000800" cy="6000"/>
          </a:xfrm>
          <a:prstGeom prst="straightConnector1">
            <a:avLst/>
          </a:prstGeom>
          <a:noFill/>
          <a:ln cap="flat" cmpd="sng" w="38100">
            <a:solidFill>
              <a:srgbClr val="999999"/>
            </a:solidFill>
            <a:prstDash val="solid"/>
            <a:round/>
            <a:headEnd len="med" w="med" type="none"/>
            <a:tailEnd len="med" w="med" type="stealth"/>
          </a:ln>
        </p:spPr>
      </p:cxnSp>
      <p:cxnSp>
        <p:nvCxnSpPr>
          <p:cNvPr id="332" name="Google Shape;332;p38"/>
          <p:cNvCxnSpPr/>
          <p:nvPr/>
        </p:nvCxnSpPr>
        <p:spPr>
          <a:xfrm>
            <a:off x="1390050" y="2615500"/>
            <a:ext cx="1000800" cy="6000"/>
          </a:xfrm>
          <a:prstGeom prst="straightConnector1">
            <a:avLst/>
          </a:prstGeom>
          <a:noFill/>
          <a:ln cap="flat" cmpd="sng" w="38100">
            <a:solidFill>
              <a:srgbClr val="999999"/>
            </a:solidFill>
            <a:prstDash val="solid"/>
            <a:round/>
            <a:headEnd len="med" w="med" type="none"/>
            <a:tailEnd len="med" w="med" type="stealth"/>
          </a:ln>
        </p:spPr>
      </p:cxnSp>
      <p:cxnSp>
        <p:nvCxnSpPr>
          <p:cNvPr id="333" name="Google Shape;333;p38"/>
          <p:cNvCxnSpPr/>
          <p:nvPr/>
        </p:nvCxnSpPr>
        <p:spPr>
          <a:xfrm>
            <a:off x="1399800" y="3548050"/>
            <a:ext cx="1000800" cy="6000"/>
          </a:xfrm>
          <a:prstGeom prst="straightConnector1">
            <a:avLst/>
          </a:prstGeom>
          <a:noFill/>
          <a:ln cap="flat" cmpd="sng" w="38100">
            <a:solidFill>
              <a:srgbClr val="980000"/>
            </a:solidFill>
            <a:prstDash val="solid"/>
            <a:round/>
            <a:headEnd len="med" w="med" type="none"/>
            <a:tailEnd len="med" w="med" type="stealth"/>
          </a:ln>
        </p:spPr>
      </p:cxnSp>
      <p:cxnSp>
        <p:nvCxnSpPr>
          <p:cNvPr id="334" name="Google Shape;334;p38"/>
          <p:cNvCxnSpPr/>
          <p:nvPr/>
        </p:nvCxnSpPr>
        <p:spPr>
          <a:xfrm>
            <a:off x="4681300" y="2155275"/>
            <a:ext cx="0" cy="249000"/>
          </a:xfrm>
          <a:prstGeom prst="straightConnector1">
            <a:avLst/>
          </a:prstGeom>
          <a:noFill/>
          <a:ln cap="flat" cmpd="sng" w="38100">
            <a:solidFill>
              <a:srgbClr val="85200C"/>
            </a:solidFill>
            <a:prstDash val="solid"/>
            <a:round/>
            <a:headEnd len="med" w="med" type="none"/>
            <a:tailEnd len="med" w="med" type="none"/>
          </a:ln>
        </p:spPr>
      </p:cxnSp>
      <p:cxnSp>
        <p:nvCxnSpPr>
          <p:cNvPr id="335" name="Google Shape;335;p38"/>
          <p:cNvCxnSpPr/>
          <p:nvPr/>
        </p:nvCxnSpPr>
        <p:spPr>
          <a:xfrm>
            <a:off x="7070475" y="2152550"/>
            <a:ext cx="403500" cy="0"/>
          </a:xfrm>
          <a:prstGeom prst="straightConnector1">
            <a:avLst/>
          </a:prstGeom>
          <a:noFill/>
          <a:ln cap="flat" cmpd="sng" w="38100">
            <a:solidFill>
              <a:srgbClr val="980000"/>
            </a:solidFill>
            <a:prstDash val="solid"/>
            <a:round/>
            <a:headEnd len="med" w="med" type="none"/>
            <a:tailEnd len="med" w="med" type="stealth"/>
          </a:ln>
        </p:spPr>
      </p:cxnSp>
      <p:sp>
        <p:nvSpPr>
          <p:cNvPr id="336" name="Google Shape;336;p38"/>
          <p:cNvSpPr txBox="1"/>
          <p:nvPr/>
        </p:nvSpPr>
        <p:spPr>
          <a:xfrm>
            <a:off x="216900" y="4283500"/>
            <a:ext cx="1891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rgbClr val="980000"/>
                </a:solidFill>
                <a:latin typeface="Source Serif Pro"/>
                <a:ea typeface="Source Serif Pro"/>
                <a:cs typeface="Source Serif Pro"/>
                <a:sym typeface="Source Serif Pro"/>
              </a:rPr>
              <a:t>n = trial number</a:t>
            </a:r>
            <a:endParaRPr i="1" sz="1800">
              <a:solidFill>
                <a:srgbClr val="980000"/>
              </a:solidFill>
              <a:latin typeface="Source Serif Pro"/>
              <a:ea typeface="Source Serif Pro"/>
              <a:cs typeface="Source Serif Pro"/>
              <a:sym typeface="Source Serif Pro"/>
            </a:endParaRPr>
          </a:p>
        </p:txBody>
      </p:sp>
      <p:sp>
        <p:nvSpPr>
          <p:cNvPr id="337" name="Google Shape;337;p38"/>
          <p:cNvSpPr txBox="1"/>
          <p:nvPr/>
        </p:nvSpPr>
        <p:spPr>
          <a:xfrm>
            <a:off x="82650" y="4688175"/>
            <a:ext cx="6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dg</a:t>
            </a:r>
            <a:endParaRPr>
              <a:latin typeface="Source Serif Pro"/>
              <a:ea typeface="Source Serif Pro"/>
              <a:cs typeface="Source Serif Pro"/>
              <a:sym typeface="Source Serif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39"/>
          <p:cNvPicPr preferRelativeResize="0"/>
          <p:nvPr/>
        </p:nvPicPr>
        <p:blipFill rotWithShape="1">
          <a:blip r:embed="rId3">
            <a:alphaModFix/>
          </a:blip>
          <a:srcRect b="0" l="0" r="15146" t="0"/>
          <a:stretch/>
        </p:blipFill>
        <p:spPr>
          <a:xfrm>
            <a:off x="2354975" y="1842000"/>
            <a:ext cx="1516995" cy="2487167"/>
          </a:xfrm>
          <a:prstGeom prst="rect">
            <a:avLst/>
          </a:prstGeom>
          <a:noFill/>
          <a:ln>
            <a:noFill/>
          </a:ln>
        </p:spPr>
      </p:pic>
      <p:sp>
        <p:nvSpPr>
          <p:cNvPr id="343" name="Google Shape;343;p39"/>
          <p:cNvSpPr txBox="1"/>
          <p:nvPr/>
        </p:nvSpPr>
        <p:spPr>
          <a:xfrm>
            <a:off x="382706" y="4604805"/>
            <a:ext cx="2288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rgbClr val="980000"/>
                </a:solidFill>
                <a:latin typeface="Source Serif Pro"/>
                <a:ea typeface="Source Serif Pro"/>
                <a:cs typeface="Source Serif Pro"/>
                <a:sym typeface="Source Serif Pro"/>
              </a:rPr>
              <a:t>= driving the motion</a:t>
            </a:r>
            <a:endParaRPr i="1" sz="1800">
              <a:solidFill>
                <a:srgbClr val="980000"/>
              </a:solidFill>
              <a:latin typeface="Source Serif Pro"/>
              <a:ea typeface="Source Serif Pro"/>
              <a:cs typeface="Source Serif Pro"/>
              <a:sym typeface="Source Serif Pro"/>
            </a:endParaRPr>
          </a:p>
        </p:txBody>
      </p:sp>
      <p:sp>
        <p:nvSpPr>
          <p:cNvPr id="344" name="Google Shape;344;p39"/>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Workflow</a:t>
            </a:r>
            <a:endParaRPr/>
          </a:p>
        </p:txBody>
      </p:sp>
      <p:grpSp>
        <p:nvGrpSpPr>
          <p:cNvPr id="345" name="Google Shape;345;p39"/>
          <p:cNvGrpSpPr/>
          <p:nvPr/>
        </p:nvGrpSpPr>
        <p:grpSpPr>
          <a:xfrm>
            <a:off x="311700" y="546109"/>
            <a:ext cx="370930" cy="370549"/>
            <a:chOff x="2497275" y="2744159"/>
            <a:chExt cx="370930" cy="370549"/>
          </a:xfrm>
        </p:grpSpPr>
        <p:sp>
          <p:nvSpPr>
            <p:cNvPr id="346" name="Google Shape;346;p39"/>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47" name="Google Shape;347;p39"/>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48" name="Google Shape;348;p39"/>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49" name="Google Shape;349;p39"/>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50" name="Google Shape;350;p39"/>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sp>
          <p:nvSpPr>
            <p:cNvPr id="351" name="Google Shape;351;p39"/>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latin typeface="Source Serif Pro"/>
                <a:ea typeface="Source Serif Pro"/>
                <a:cs typeface="Source Serif Pro"/>
                <a:sym typeface="Source Serif Pro"/>
              </a:endParaRPr>
            </a:p>
          </p:txBody>
        </p:sp>
      </p:grpSp>
      <p:sp>
        <p:nvSpPr>
          <p:cNvPr id="352" name="Google Shape;352;p39"/>
          <p:cNvSpPr txBox="1"/>
          <p:nvPr/>
        </p:nvSpPr>
        <p:spPr>
          <a:xfrm rot="5400000">
            <a:off x="863704" y="2884675"/>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353" name="Google Shape;353;p39"/>
          <p:cNvSpPr txBox="1"/>
          <p:nvPr/>
        </p:nvSpPr>
        <p:spPr>
          <a:xfrm>
            <a:off x="0" y="194885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Trial 1 (</a:t>
            </a:r>
            <a:r>
              <a:rPr lang="en">
                <a:latin typeface="Source Serif Pro"/>
                <a:ea typeface="Source Serif Pro"/>
                <a:cs typeface="Source Serif Pro"/>
                <a:sym typeface="Source Serif Pro"/>
              </a:rPr>
              <a:t>x</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 , y</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sp>
        <p:nvSpPr>
          <p:cNvPr id="354" name="Google Shape;354;p39"/>
          <p:cNvSpPr txBox="1"/>
          <p:nvPr/>
        </p:nvSpPr>
        <p:spPr>
          <a:xfrm>
            <a:off x="-150" y="241840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Trial 2 (</a:t>
            </a:r>
            <a:r>
              <a:rPr lang="en">
                <a:latin typeface="Source Serif Pro"/>
                <a:ea typeface="Source Serif Pro"/>
                <a:cs typeface="Source Serif Pro"/>
                <a:sym typeface="Source Serif Pro"/>
              </a:rPr>
              <a:t>x</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 , y</a:t>
            </a:r>
            <a:r>
              <a:rPr baseline="-25000" lang="en">
                <a:latin typeface="Source Serif Pro"/>
                <a:ea typeface="Source Serif Pro"/>
                <a:cs typeface="Source Serif Pro"/>
                <a:sym typeface="Source Serif Pro"/>
              </a:rPr>
              <a:t>2</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sp>
        <p:nvSpPr>
          <p:cNvPr id="355" name="Google Shape;355;p39"/>
          <p:cNvSpPr txBox="1"/>
          <p:nvPr/>
        </p:nvSpPr>
        <p:spPr>
          <a:xfrm>
            <a:off x="-325" y="3350950"/>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Trial n </a:t>
            </a:r>
            <a:r>
              <a:rPr lang="en">
                <a:latin typeface="Source Serif Pro"/>
                <a:ea typeface="Source Serif Pro"/>
                <a:cs typeface="Source Serif Pro"/>
                <a:sym typeface="Source Serif Pro"/>
              </a:rPr>
              <a:t>(x</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 , y</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p>
        </p:txBody>
      </p:sp>
      <p:sp>
        <p:nvSpPr>
          <p:cNvPr id="356" name="Google Shape;356;p39"/>
          <p:cNvSpPr txBox="1"/>
          <p:nvPr/>
        </p:nvSpPr>
        <p:spPr>
          <a:xfrm>
            <a:off x="3862879" y="2307303"/>
            <a:ext cx="17430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Joint Angles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latin typeface="Source Serif Pro"/>
                <a:ea typeface="Source Serif Pro"/>
                <a:cs typeface="Source Serif Pro"/>
                <a:sym typeface="Source Serif Pro"/>
              </a:rPr>
              <a:t>Q</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Q</a:t>
            </a:r>
            <a:r>
              <a:rPr baseline="-25000" lang="en">
                <a:latin typeface="Source Serif Pro"/>
                <a:ea typeface="Source Serif Pro"/>
                <a:cs typeface="Source Serif Pro"/>
                <a:sym typeface="Source Serif Pro"/>
              </a:rPr>
              <a:t>2 </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Q</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a:p>
            <a:pPr indent="0" lvl="0" marL="0" rtl="0" algn="l">
              <a:spcBef>
                <a:spcPts val="0"/>
              </a:spcBef>
              <a:spcAft>
                <a:spcPts val="0"/>
              </a:spcAft>
              <a:buNone/>
            </a:pPr>
            <a:r>
              <a:t/>
            </a:r>
            <a:endParaRPr>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Lengths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latin typeface="Source Serif Pro"/>
                <a:ea typeface="Source Serif Pro"/>
                <a:cs typeface="Source Serif Pro"/>
                <a:sym typeface="Source Serif Pro"/>
              </a:rPr>
              <a:t>L</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L</a:t>
            </a:r>
            <a:r>
              <a:rPr baseline="-25000" lang="en">
                <a:latin typeface="Source Serif Pro"/>
                <a:ea typeface="Source Serif Pro"/>
                <a:cs typeface="Source Serif Pro"/>
                <a:sym typeface="Source Serif Pro"/>
              </a:rPr>
              <a:t>2 </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L</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Velocities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V</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V</a:t>
            </a:r>
            <a:r>
              <a:rPr baseline="-25000" lang="en">
                <a:solidFill>
                  <a:schemeClr val="dk1"/>
                </a:solidFill>
                <a:latin typeface="Source Serif Pro"/>
                <a:ea typeface="Source Serif Pro"/>
                <a:cs typeface="Source Serif Pro"/>
                <a:sym typeface="Source Serif Pro"/>
              </a:rPr>
              <a:t>2 </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V</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Clr>
                <a:schemeClr val="dk1"/>
              </a:buClr>
              <a:buSzPts val="1100"/>
              <a:buFont typeface="Arial"/>
              <a:buNone/>
            </a:pPr>
            <a:r>
              <a:rPr lang="en">
                <a:solidFill>
                  <a:srgbClr val="980000"/>
                </a:solidFill>
                <a:latin typeface="Source Serif Pro"/>
                <a:ea typeface="Source Serif Pro"/>
                <a:cs typeface="Source Serif Pro"/>
                <a:sym typeface="Source Serif Pro"/>
              </a:rPr>
              <a:t>External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F</a:t>
            </a:r>
            <a:r>
              <a:rPr baseline="-25000" lang="en">
                <a:solidFill>
                  <a:schemeClr val="dk1"/>
                </a:solidFill>
                <a:latin typeface="Source Serif Pro"/>
                <a:ea typeface="Source Serif Pro"/>
                <a:cs typeface="Source Serif Pro"/>
                <a:sym typeface="Source Serif Pro"/>
              </a:rPr>
              <a:t>1 </a:t>
            </a:r>
            <a:r>
              <a:rPr lang="en">
                <a:solidFill>
                  <a:schemeClr val="dk1"/>
                </a:solidFill>
                <a:latin typeface="Source Serif Pro"/>
                <a:ea typeface="Source Serif Pro"/>
                <a:cs typeface="Source Serif Pro"/>
                <a:sym typeface="Source Serif Pro"/>
              </a:rPr>
              <a:t>, </a:t>
            </a:r>
            <a:r>
              <a:rPr b="1" lang="en">
                <a:solidFill>
                  <a:schemeClr val="dk1"/>
                </a:solidFill>
                <a:latin typeface="Source Serif Pro"/>
                <a:ea typeface="Source Serif Pro"/>
                <a:cs typeface="Source Serif Pro"/>
                <a:sym typeface="Source Serif Pro"/>
              </a:rPr>
              <a:t>F</a:t>
            </a:r>
            <a:r>
              <a:rPr baseline="-25000" lang="en">
                <a:solidFill>
                  <a:schemeClr val="dk1"/>
                </a:solidFill>
                <a:latin typeface="Source Serif Pro"/>
                <a:ea typeface="Source Serif Pro"/>
                <a:cs typeface="Source Serif Pro"/>
                <a:sym typeface="Source Serif Pro"/>
              </a:rPr>
              <a:t>2 </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F</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p:txBody>
      </p:sp>
      <p:cxnSp>
        <p:nvCxnSpPr>
          <p:cNvPr id="357" name="Google Shape;357;p39"/>
          <p:cNvCxnSpPr/>
          <p:nvPr/>
        </p:nvCxnSpPr>
        <p:spPr>
          <a:xfrm>
            <a:off x="3859825" y="2152550"/>
            <a:ext cx="1782600" cy="0"/>
          </a:xfrm>
          <a:prstGeom prst="straightConnector1">
            <a:avLst/>
          </a:prstGeom>
          <a:noFill/>
          <a:ln cap="flat" cmpd="sng" w="38100">
            <a:solidFill>
              <a:srgbClr val="980000"/>
            </a:solidFill>
            <a:prstDash val="solid"/>
            <a:round/>
            <a:headEnd len="med" w="med" type="none"/>
            <a:tailEnd len="med" w="med" type="stealth"/>
          </a:ln>
        </p:spPr>
      </p:cxnSp>
      <p:sp>
        <p:nvSpPr>
          <p:cNvPr id="358" name="Google Shape;358;p39"/>
          <p:cNvSpPr txBox="1"/>
          <p:nvPr/>
        </p:nvSpPr>
        <p:spPr>
          <a:xfrm>
            <a:off x="2173825" y="1017725"/>
            <a:ext cx="1986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(Passive)</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Simulated Forward Kinematics</a:t>
            </a:r>
            <a:endParaRPr>
              <a:solidFill>
                <a:srgbClr val="980000"/>
              </a:solidFill>
              <a:latin typeface="Source Serif Pro"/>
              <a:ea typeface="Source Serif Pro"/>
              <a:cs typeface="Source Serif Pro"/>
              <a:sym typeface="Source Serif Pro"/>
            </a:endParaRPr>
          </a:p>
        </p:txBody>
      </p:sp>
      <p:sp>
        <p:nvSpPr>
          <p:cNvPr id="359" name="Google Shape;359;p39"/>
          <p:cNvSpPr txBox="1"/>
          <p:nvPr/>
        </p:nvSpPr>
        <p:spPr>
          <a:xfrm>
            <a:off x="5642425" y="1017725"/>
            <a:ext cx="1516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(Active)</a:t>
            </a:r>
            <a:br>
              <a:rPr lang="en">
                <a:solidFill>
                  <a:srgbClr val="980000"/>
                </a:solidFill>
                <a:latin typeface="Source Serif Pro"/>
                <a:ea typeface="Source Serif Pro"/>
                <a:cs typeface="Source Serif Pro"/>
                <a:sym typeface="Source Serif Pro"/>
              </a:rPr>
            </a:br>
            <a:r>
              <a:rPr lang="en">
                <a:solidFill>
                  <a:srgbClr val="980000"/>
                </a:solidFill>
                <a:latin typeface="Source Serif Pro"/>
                <a:ea typeface="Source Serif Pro"/>
                <a:cs typeface="Source Serif Pro"/>
                <a:sym typeface="Source Serif Pro"/>
              </a:rPr>
              <a:t>Computed Muscle Control </a:t>
            </a:r>
            <a:endParaRPr>
              <a:solidFill>
                <a:srgbClr val="980000"/>
              </a:solidFill>
              <a:latin typeface="Source Serif Pro"/>
              <a:ea typeface="Source Serif Pro"/>
              <a:cs typeface="Source Serif Pro"/>
              <a:sym typeface="Source Serif Pro"/>
            </a:endParaRPr>
          </a:p>
        </p:txBody>
      </p:sp>
      <p:sp>
        <p:nvSpPr>
          <p:cNvPr id="360" name="Google Shape;360;p39"/>
          <p:cNvSpPr txBox="1"/>
          <p:nvPr/>
        </p:nvSpPr>
        <p:spPr>
          <a:xfrm>
            <a:off x="-45925" y="1430250"/>
            <a:ext cx="1891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980000"/>
                </a:solidFill>
                <a:latin typeface="Source Serif Pro"/>
                <a:ea typeface="Source Serif Pro"/>
                <a:cs typeface="Source Serif Pro"/>
                <a:sym typeface="Source Serif Pro"/>
              </a:rPr>
              <a:t>Parameterized input: Saddle Position</a:t>
            </a:r>
            <a:endParaRPr sz="1300">
              <a:solidFill>
                <a:srgbClr val="980000"/>
              </a:solidFill>
              <a:latin typeface="Source Serif Pro"/>
              <a:ea typeface="Source Serif Pro"/>
              <a:cs typeface="Source Serif Pro"/>
              <a:sym typeface="Source Serif Pro"/>
            </a:endParaRPr>
          </a:p>
        </p:txBody>
      </p:sp>
      <p:sp>
        <p:nvSpPr>
          <p:cNvPr id="361" name="Google Shape;361;p39"/>
          <p:cNvSpPr txBox="1"/>
          <p:nvPr/>
        </p:nvSpPr>
        <p:spPr>
          <a:xfrm>
            <a:off x="7347875" y="1643550"/>
            <a:ext cx="18285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Activations</a:t>
            </a:r>
            <a:r>
              <a:rPr lang="en">
                <a:latin typeface="Source Serif Pro"/>
                <a:ea typeface="Source Serif Pro"/>
                <a:cs typeface="Source Serif Pro"/>
                <a:sym typeface="Source Serif Pro"/>
              </a:rPr>
              <a:t>: </a:t>
            </a:r>
            <a:br>
              <a:rPr lang="en">
                <a:latin typeface="Source Serif Pro"/>
                <a:ea typeface="Source Serif Pro"/>
                <a:cs typeface="Source Serif Pro"/>
                <a:sym typeface="Source Serif Pro"/>
              </a:rPr>
            </a:br>
            <a:r>
              <a:rPr lang="en">
                <a:latin typeface="Source Serif Pro"/>
                <a:ea typeface="Source Serif Pro"/>
                <a:cs typeface="Source Serif Pro"/>
                <a:sym typeface="Source Serif Pro"/>
              </a:rPr>
              <a:t>[</a:t>
            </a:r>
            <a:r>
              <a:rPr b="1" lang="en">
                <a:latin typeface="Source Serif Pro"/>
                <a:ea typeface="Source Serif Pro"/>
                <a:cs typeface="Source Serif Pro"/>
                <a:sym typeface="Source Serif Pro"/>
              </a:rPr>
              <a:t>A</a:t>
            </a:r>
            <a:r>
              <a:rPr baseline="-25000" lang="en">
                <a:latin typeface="Source Serif Pro"/>
                <a:ea typeface="Source Serif Pro"/>
                <a:cs typeface="Source Serif Pro"/>
                <a:sym typeface="Source Serif Pro"/>
              </a:rPr>
              <a:t>1</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A</a:t>
            </a:r>
            <a:r>
              <a:rPr baseline="-25000" lang="en">
                <a:latin typeface="Source Serif Pro"/>
                <a:ea typeface="Source Serif Pro"/>
                <a:cs typeface="Source Serif Pro"/>
                <a:sym typeface="Source Serif Pro"/>
              </a:rPr>
              <a:t>2 </a:t>
            </a:r>
            <a:r>
              <a:rPr lang="en">
                <a:latin typeface="Source Serif Pro"/>
                <a:ea typeface="Source Serif Pro"/>
                <a:cs typeface="Source Serif Pro"/>
                <a:sym typeface="Source Serif Pro"/>
              </a:rPr>
              <a:t>, … </a:t>
            </a:r>
            <a:r>
              <a:rPr b="1" lang="en">
                <a:latin typeface="Source Serif Pro"/>
                <a:ea typeface="Source Serif Pro"/>
                <a:cs typeface="Source Serif Pro"/>
                <a:sym typeface="Source Serif Pro"/>
              </a:rPr>
              <a:t>A</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t/>
            </a:r>
            <a:endParaRPr>
              <a:solidFill>
                <a:srgbClr val="202124"/>
              </a:solidFill>
              <a:highlight>
                <a:srgbClr val="FFFFFF"/>
              </a:highlight>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Muscle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2 </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rgbClr val="FFFFFF"/>
              </a:highlight>
              <a:latin typeface="Source Serif Pro"/>
              <a:ea typeface="Source Serif Pro"/>
              <a:cs typeface="Source Serif Pro"/>
              <a:sym typeface="Source Serif Pro"/>
            </a:endParaRPr>
          </a:p>
          <a:p>
            <a:pPr indent="0" lvl="0" marL="0" rtl="0" algn="l">
              <a:spcBef>
                <a:spcPts val="0"/>
              </a:spcBef>
              <a:spcAft>
                <a:spcPts val="0"/>
              </a:spcAft>
              <a:buNone/>
            </a:pPr>
            <a:r>
              <a:t/>
            </a:r>
            <a:endParaRPr>
              <a:solidFill>
                <a:schemeClr val="dk1"/>
              </a:solidFill>
              <a:latin typeface="Source Serif Pro"/>
              <a:ea typeface="Source Serif Pro"/>
              <a:cs typeface="Source Serif Pro"/>
              <a:sym typeface="Source Serif Pro"/>
            </a:endParaRPr>
          </a:p>
          <a:p>
            <a:pPr indent="0" lvl="0" marL="0" rtl="0" algn="ctr">
              <a:spcBef>
                <a:spcPts val="0"/>
              </a:spcBef>
              <a:spcAft>
                <a:spcPts val="0"/>
              </a:spcAft>
              <a:buNone/>
            </a:pPr>
            <a:r>
              <a:rPr lang="en">
                <a:solidFill>
                  <a:srgbClr val="980000"/>
                </a:solidFill>
                <a:latin typeface="Source Serif Pro"/>
                <a:ea typeface="Source Serif Pro"/>
                <a:cs typeface="Source Serif Pro"/>
                <a:sym typeface="Source Serif Pro"/>
              </a:rPr>
              <a:t>Metabolic Energy Expenditure:</a:t>
            </a:r>
            <a:endParaRPr>
              <a:solidFill>
                <a:srgbClr val="980000"/>
              </a:solidFill>
              <a:latin typeface="Source Serif Pro"/>
              <a:ea typeface="Source Serif Pro"/>
              <a:cs typeface="Source Serif Pro"/>
              <a:sym typeface="Source Serif Pro"/>
            </a:endParaRPr>
          </a:p>
          <a:p>
            <a:pPr indent="0" lvl="0" marL="0" rtl="0" algn="ctr">
              <a:spcBef>
                <a:spcPts val="0"/>
              </a:spcBef>
              <a:spcAft>
                <a:spcPts val="0"/>
              </a:spcAft>
              <a:buNone/>
            </a:pPr>
            <a:r>
              <a:rPr lang="en">
                <a:latin typeface="Source Serif Pro"/>
                <a:ea typeface="Source Serif Pro"/>
                <a:cs typeface="Source Serif Pro"/>
                <a:sym typeface="Source Serif Pro"/>
              </a:rPr>
              <a:t>[E</a:t>
            </a:r>
            <a:r>
              <a:rPr baseline="-25000" lang="en">
                <a:latin typeface="Source Serif Pro"/>
                <a:ea typeface="Source Serif Pro"/>
                <a:cs typeface="Source Serif Pro"/>
                <a:sym typeface="Source Serif Pro"/>
              </a:rPr>
              <a:t>1 </a:t>
            </a:r>
            <a:r>
              <a:rPr lang="en">
                <a:latin typeface="Source Serif Pro"/>
                <a:ea typeface="Source Serif Pro"/>
                <a:cs typeface="Source Serif Pro"/>
                <a:sym typeface="Source Serif Pro"/>
              </a:rPr>
              <a:t>, E</a:t>
            </a:r>
            <a:r>
              <a:rPr baseline="-25000" lang="en">
                <a:latin typeface="Source Serif Pro"/>
                <a:ea typeface="Source Serif Pro"/>
                <a:cs typeface="Source Serif Pro"/>
                <a:sym typeface="Source Serif Pro"/>
              </a:rPr>
              <a:t>2 </a:t>
            </a:r>
            <a:r>
              <a:rPr lang="en">
                <a:latin typeface="Source Serif Pro"/>
                <a:ea typeface="Source Serif Pro"/>
                <a:cs typeface="Source Serif Pro"/>
                <a:sym typeface="Source Serif Pro"/>
              </a:rPr>
              <a:t>, … E</a:t>
            </a:r>
            <a:r>
              <a:rPr baseline="-25000" lang="en">
                <a:latin typeface="Source Serif Pro"/>
                <a:ea typeface="Source Serif Pro"/>
                <a:cs typeface="Source Serif Pro"/>
                <a:sym typeface="Source Serif Pro"/>
              </a:rPr>
              <a:t>n</a:t>
            </a:r>
            <a:r>
              <a:rPr lang="en">
                <a:latin typeface="Source Serif Pro"/>
                <a:ea typeface="Source Serif Pro"/>
                <a:cs typeface="Source Serif Pro"/>
                <a:sym typeface="Source Serif Pro"/>
              </a:rPr>
              <a:t>]</a:t>
            </a:r>
            <a:endParaRPr>
              <a:latin typeface="Source Serif Pro"/>
              <a:ea typeface="Source Serif Pro"/>
              <a:cs typeface="Source Serif Pro"/>
              <a:sym typeface="Source Serif Pro"/>
            </a:endParaRPr>
          </a:p>
        </p:txBody>
      </p:sp>
      <p:cxnSp>
        <p:nvCxnSpPr>
          <p:cNvPr id="362" name="Google Shape;362;p39"/>
          <p:cNvCxnSpPr/>
          <p:nvPr/>
        </p:nvCxnSpPr>
        <p:spPr>
          <a:xfrm>
            <a:off x="1390050" y="2152550"/>
            <a:ext cx="955800" cy="0"/>
          </a:xfrm>
          <a:prstGeom prst="straightConnector1">
            <a:avLst/>
          </a:prstGeom>
          <a:noFill/>
          <a:ln cap="flat" cmpd="sng" w="38100">
            <a:solidFill>
              <a:srgbClr val="980000"/>
            </a:solidFill>
            <a:prstDash val="solid"/>
            <a:round/>
            <a:headEnd len="med" w="med" type="none"/>
            <a:tailEnd len="med" w="med" type="stealth"/>
          </a:ln>
        </p:spPr>
      </p:cxnSp>
      <p:cxnSp>
        <p:nvCxnSpPr>
          <p:cNvPr id="363" name="Google Shape;363;p39"/>
          <p:cNvCxnSpPr/>
          <p:nvPr/>
        </p:nvCxnSpPr>
        <p:spPr>
          <a:xfrm>
            <a:off x="1390050" y="2615500"/>
            <a:ext cx="955800" cy="0"/>
          </a:xfrm>
          <a:prstGeom prst="straightConnector1">
            <a:avLst/>
          </a:prstGeom>
          <a:noFill/>
          <a:ln cap="flat" cmpd="sng" w="38100">
            <a:solidFill>
              <a:srgbClr val="980000"/>
            </a:solidFill>
            <a:prstDash val="solid"/>
            <a:round/>
            <a:headEnd len="med" w="med" type="none"/>
            <a:tailEnd len="med" w="med" type="stealth"/>
          </a:ln>
        </p:spPr>
      </p:cxnSp>
      <p:cxnSp>
        <p:nvCxnSpPr>
          <p:cNvPr id="364" name="Google Shape;364;p39"/>
          <p:cNvCxnSpPr/>
          <p:nvPr/>
        </p:nvCxnSpPr>
        <p:spPr>
          <a:xfrm>
            <a:off x="1399800" y="3548050"/>
            <a:ext cx="956700" cy="0"/>
          </a:xfrm>
          <a:prstGeom prst="straightConnector1">
            <a:avLst/>
          </a:prstGeom>
          <a:noFill/>
          <a:ln cap="flat" cmpd="sng" w="38100">
            <a:solidFill>
              <a:srgbClr val="980000"/>
            </a:solidFill>
            <a:prstDash val="solid"/>
            <a:round/>
            <a:headEnd len="med" w="med" type="none"/>
            <a:tailEnd len="med" w="med" type="stealth"/>
          </a:ln>
        </p:spPr>
      </p:cxnSp>
      <p:cxnSp>
        <p:nvCxnSpPr>
          <p:cNvPr id="365" name="Google Shape;365;p39"/>
          <p:cNvCxnSpPr/>
          <p:nvPr/>
        </p:nvCxnSpPr>
        <p:spPr>
          <a:xfrm>
            <a:off x="4681300" y="2155275"/>
            <a:ext cx="0" cy="249000"/>
          </a:xfrm>
          <a:prstGeom prst="straightConnector1">
            <a:avLst/>
          </a:prstGeom>
          <a:noFill/>
          <a:ln cap="flat" cmpd="sng" w="38100">
            <a:solidFill>
              <a:srgbClr val="85200C"/>
            </a:solidFill>
            <a:prstDash val="solid"/>
            <a:round/>
            <a:headEnd len="med" w="med" type="none"/>
            <a:tailEnd len="med" w="med" type="none"/>
          </a:ln>
        </p:spPr>
      </p:cxnSp>
      <p:cxnSp>
        <p:nvCxnSpPr>
          <p:cNvPr id="366" name="Google Shape;366;p39"/>
          <p:cNvCxnSpPr/>
          <p:nvPr/>
        </p:nvCxnSpPr>
        <p:spPr>
          <a:xfrm>
            <a:off x="7156375" y="2152550"/>
            <a:ext cx="424800" cy="0"/>
          </a:xfrm>
          <a:prstGeom prst="straightConnector1">
            <a:avLst/>
          </a:prstGeom>
          <a:noFill/>
          <a:ln cap="flat" cmpd="sng" w="38100">
            <a:solidFill>
              <a:srgbClr val="980000"/>
            </a:solidFill>
            <a:prstDash val="solid"/>
            <a:round/>
            <a:headEnd len="med" w="med" type="none"/>
            <a:tailEnd len="med" w="med" type="stealth"/>
          </a:ln>
        </p:spPr>
      </p:cxnSp>
      <p:sp>
        <p:nvSpPr>
          <p:cNvPr id="367" name="Google Shape;367;p39"/>
          <p:cNvSpPr txBox="1"/>
          <p:nvPr/>
        </p:nvSpPr>
        <p:spPr>
          <a:xfrm>
            <a:off x="216900" y="4283500"/>
            <a:ext cx="1891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800">
                <a:solidFill>
                  <a:srgbClr val="980000"/>
                </a:solidFill>
                <a:latin typeface="Source Serif Pro"/>
                <a:ea typeface="Source Serif Pro"/>
                <a:cs typeface="Source Serif Pro"/>
                <a:sym typeface="Source Serif Pro"/>
              </a:rPr>
              <a:t>n = trial number</a:t>
            </a:r>
            <a:endParaRPr i="1" sz="1800">
              <a:solidFill>
                <a:srgbClr val="980000"/>
              </a:solidFill>
              <a:latin typeface="Source Serif Pro"/>
              <a:ea typeface="Source Serif Pro"/>
              <a:cs typeface="Source Serif Pro"/>
              <a:sym typeface="Source Serif Pro"/>
            </a:endParaRPr>
          </a:p>
        </p:txBody>
      </p:sp>
      <p:sp>
        <p:nvSpPr>
          <p:cNvPr id="368" name="Google Shape;368;p39"/>
          <p:cNvSpPr/>
          <p:nvPr/>
        </p:nvSpPr>
        <p:spPr>
          <a:xfrm>
            <a:off x="311700" y="4711141"/>
            <a:ext cx="230700" cy="249000"/>
          </a:xfrm>
          <a:prstGeom prst="roundRect">
            <a:avLst>
              <a:gd fmla="val 16667" name="adj"/>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39"/>
          <p:cNvPicPr preferRelativeResize="0"/>
          <p:nvPr/>
        </p:nvPicPr>
        <p:blipFill rotWithShape="1">
          <a:blip r:embed="rId4">
            <a:alphaModFix/>
          </a:blip>
          <a:srcRect b="0" l="0" r="14067" t="0"/>
          <a:stretch/>
        </p:blipFill>
        <p:spPr>
          <a:xfrm>
            <a:off x="5631575" y="1842000"/>
            <a:ext cx="1537868" cy="248716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0"/>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a:p>
            <a:pPr indent="457200" lvl="0" marL="0" rtl="0" algn="l">
              <a:spcBef>
                <a:spcPts val="0"/>
              </a:spcBef>
              <a:spcAft>
                <a:spcPts val="0"/>
              </a:spcAft>
              <a:buClr>
                <a:schemeClr val="dk1"/>
              </a:buClr>
              <a:buSzPct val="91666"/>
              <a:buFont typeface="Arial"/>
              <a:buNone/>
            </a:pPr>
            <a:r>
              <a:rPr lang="en"/>
              <a:t>Adjust OpenSim Model Input</a:t>
            </a:r>
            <a:endParaRPr b="0" i="1" sz="1200">
              <a:solidFill>
                <a:schemeClr val="dk1"/>
              </a:solidFill>
            </a:endParaRPr>
          </a:p>
          <a:p>
            <a:pPr indent="457200" lvl="0" marL="0" rtl="0" algn="l">
              <a:spcBef>
                <a:spcPts val="0"/>
              </a:spcBef>
              <a:spcAft>
                <a:spcPts val="0"/>
              </a:spcAft>
              <a:buNone/>
            </a:pPr>
            <a:r>
              <a:t/>
            </a:r>
            <a:endParaRPr/>
          </a:p>
        </p:txBody>
      </p:sp>
      <p:sp>
        <p:nvSpPr>
          <p:cNvPr id="375" name="Google Shape;375;p40"/>
          <p:cNvSpPr/>
          <p:nvPr/>
        </p:nvSpPr>
        <p:spPr>
          <a:xfrm>
            <a:off x="417650" y="548525"/>
            <a:ext cx="365700" cy="3657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Source Serif Pro"/>
              <a:ea typeface="Source Serif Pro"/>
              <a:cs typeface="Source Serif Pro"/>
              <a:sym typeface="Source Serif Pro"/>
            </a:endParaRPr>
          </a:p>
        </p:txBody>
      </p:sp>
      <p:sp>
        <p:nvSpPr>
          <p:cNvPr id="376" name="Google Shape;376;p40"/>
          <p:cNvSpPr txBox="1"/>
          <p:nvPr>
            <p:ph idx="1" type="body"/>
          </p:nvPr>
        </p:nvSpPr>
        <p:spPr>
          <a:xfrm>
            <a:off x="3198450" y="1544575"/>
            <a:ext cx="27471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700">
                <a:solidFill>
                  <a:schemeClr val="dk1"/>
                </a:solidFill>
              </a:rPr>
              <a:t>Saddle position, S</a:t>
            </a:r>
            <a:r>
              <a:rPr baseline="-25000" lang="en" sz="1700">
                <a:solidFill>
                  <a:schemeClr val="dk1"/>
                </a:solidFill>
              </a:rPr>
              <a:t>x,y</a:t>
            </a:r>
            <a:endParaRPr sz="1500"/>
          </a:p>
        </p:txBody>
      </p:sp>
      <p:pic>
        <p:nvPicPr>
          <p:cNvPr id="377" name="Google Shape;377;p40"/>
          <p:cNvPicPr preferRelativeResize="0"/>
          <p:nvPr/>
        </p:nvPicPr>
        <p:blipFill rotWithShape="1">
          <a:blip r:embed="rId3">
            <a:alphaModFix/>
          </a:blip>
          <a:srcRect b="0" l="0" r="76658" t="66665"/>
          <a:stretch/>
        </p:blipFill>
        <p:spPr>
          <a:xfrm>
            <a:off x="6608075" y="3037800"/>
            <a:ext cx="1118550" cy="1073350"/>
          </a:xfrm>
          <a:prstGeom prst="rect">
            <a:avLst/>
          </a:prstGeom>
          <a:noFill/>
          <a:ln>
            <a:noFill/>
          </a:ln>
        </p:spPr>
      </p:pic>
      <p:sp>
        <p:nvSpPr>
          <p:cNvPr id="378" name="Google Shape;378;p40"/>
          <p:cNvSpPr txBox="1"/>
          <p:nvPr/>
        </p:nvSpPr>
        <p:spPr>
          <a:xfrm>
            <a:off x="6608075" y="4331200"/>
            <a:ext cx="42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t>[18]</a:t>
            </a:r>
            <a:endParaRPr i="1" sz="1000"/>
          </a:p>
        </p:txBody>
      </p:sp>
      <p:pic>
        <p:nvPicPr>
          <p:cNvPr id="379" name="Google Shape;379;p40"/>
          <p:cNvPicPr preferRelativeResize="0"/>
          <p:nvPr/>
        </p:nvPicPr>
        <p:blipFill rotWithShape="1">
          <a:blip r:embed="rId3">
            <a:alphaModFix/>
          </a:blip>
          <a:srcRect b="0" l="23342" r="0" t="31110"/>
          <a:stretch/>
        </p:blipFill>
        <p:spPr>
          <a:xfrm>
            <a:off x="2735250" y="2117275"/>
            <a:ext cx="3673500" cy="2218175"/>
          </a:xfrm>
          <a:prstGeom prst="rect">
            <a:avLst/>
          </a:prstGeom>
          <a:noFill/>
          <a:ln cap="flat" cmpd="sng" w="19050">
            <a:solidFill>
              <a:srgbClr val="980000"/>
            </a:solidFill>
            <a:prstDash val="solid"/>
            <a:miter lim="8000"/>
            <a:headEnd len="sm" w="sm" type="none"/>
            <a:tailEnd len="sm" w="sm" type="none"/>
          </a:ln>
        </p:spPr>
      </p:pic>
      <p:sp>
        <p:nvSpPr>
          <p:cNvPr id="380" name="Google Shape;380;p40"/>
          <p:cNvSpPr txBox="1"/>
          <p:nvPr/>
        </p:nvSpPr>
        <p:spPr>
          <a:xfrm>
            <a:off x="82650" y="4688175"/>
            <a:ext cx="6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dg</a:t>
            </a:r>
            <a:endParaRPr>
              <a:latin typeface="Source Serif Pro"/>
              <a:ea typeface="Source Serif Pro"/>
              <a:cs typeface="Source Serif Pro"/>
              <a:sym typeface="Source Serif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1"/>
          <p:cNvSpPr txBox="1"/>
          <p:nvPr>
            <p:ph type="title"/>
          </p:nvPr>
        </p:nvSpPr>
        <p:spPr>
          <a:xfrm>
            <a:off x="783350" y="521225"/>
            <a:ext cx="7990200" cy="572700"/>
          </a:xfrm>
          <a:prstGeom prst="rect">
            <a:avLst/>
          </a:prstGeom>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Simulate</a:t>
            </a:r>
            <a:r>
              <a:rPr lang="en"/>
              <a:t> Passive Model for Kinematics</a:t>
            </a:r>
            <a:endParaRPr/>
          </a:p>
          <a:p>
            <a:pPr indent="457200" lvl="0" marL="0" rtl="0" algn="l">
              <a:spcBef>
                <a:spcPts val="0"/>
              </a:spcBef>
              <a:spcAft>
                <a:spcPts val="0"/>
              </a:spcAft>
              <a:buNone/>
            </a:pPr>
            <a:r>
              <a:t/>
            </a:r>
            <a:endParaRPr b="0" i="1" sz="1200">
              <a:solidFill>
                <a:schemeClr val="dk1"/>
              </a:solidFill>
            </a:endParaRPr>
          </a:p>
        </p:txBody>
      </p:sp>
      <p:sp>
        <p:nvSpPr>
          <p:cNvPr id="386" name="Google Shape;386;p41"/>
          <p:cNvSpPr/>
          <p:nvPr/>
        </p:nvSpPr>
        <p:spPr>
          <a:xfrm>
            <a:off x="417650" y="548525"/>
            <a:ext cx="365700" cy="3657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Source Serif Pro"/>
              <a:ea typeface="Source Serif Pro"/>
              <a:cs typeface="Source Serif Pro"/>
              <a:sym typeface="Source Serif Pro"/>
            </a:endParaRPr>
          </a:p>
        </p:txBody>
      </p:sp>
      <p:sp>
        <p:nvSpPr>
          <p:cNvPr id="387" name="Google Shape;387;p41"/>
          <p:cNvSpPr txBox="1"/>
          <p:nvPr/>
        </p:nvSpPr>
        <p:spPr>
          <a:xfrm>
            <a:off x="82650" y="4688175"/>
            <a:ext cx="6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dg</a:t>
            </a:r>
            <a:endParaRPr>
              <a:latin typeface="Source Serif Pro"/>
              <a:ea typeface="Source Serif Pro"/>
              <a:cs typeface="Source Serif Pro"/>
              <a:sym typeface="Source Serif Pro"/>
            </a:endParaRPr>
          </a:p>
        </p:txBody>
      </p:sp>
      <p:pic>
        <p:nvPicPr>
          <p:cNvPr id="388" name="Google Shape;388;p41" title="muscle_up_80rpm.webm">
            <a:hlinkClick r:id="rId3"/>
          </p:cNvPr>
          <p:cNvPicPr preferRelativeResize="0"/>
          <p:nvPr/>
        </p:nvPicPr>
        <p:blipFill>
          <a:blip r:embed="rId4">
            <a:alphaModFix/>
          </a:blip>
          <a:stretch>
            <a:fillRect/>
          </a:stretch>
        </p:blipFill>
        <p:spPr>
          <a:xfrm>
            <a:off x="1186050" y="1355100"/>
            <a:ext cx="6771876" cy="33158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2"/>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Adjust OpenSim CMC Tool Input Files</a:t>
            </a:r>
            <a:endParaRPr/>
          </a:p>
        </p:txBody>
      </p:sp>
      <p:sp>
        <p:nvSpPr>
          <p:cNvPr id="394" name="Google Shape;394;p42"/>
          <p:cNvSpPr txBox="1"/>
          <p:nvPr>
            <p:ph idx="1" type="body"/>
          </p:nvPr>
        </p:nvSpPr>
        <p:spPr>
          <a:xfrm>
            <a:off x="311700" y="1533475"/>
            <a:ext cx="3699900" cy="34164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Setup File</a:t>
            </a:r>
            <a:endParaRPr sz="1500"/>
          </a:p>
          <a:p>
            <a:pPr indent="0" lvl="0" marL="0" rtl="0" algn="l">
              <a:lnSpc>
                <a:spcPct val="100000"/>
              </a:lnSpc>
              <a:spcBef>
                <a:spcPts val="1200"/>
              </a:spcBef>
              <a:spcAft>
                <a:spcPts val="0"/>
              </a:spcAft>
              <a:buNone/>
            </a:pPr>
            <a:r>
              <a:t/>
            </a:r>
            <a:endParaRPr sz="1500"/>
          </a:p>
          <a:p>
            <a:pPr indent="-323850" lvl="0" marL="457200" rtl="0" algn="l">
              <a:lnSpc>
                <a:spcPct val="100000"/>
              </a:lnSpc>
              <a:spcBef>
                <a:spcPts val="0"/>
              </a:spcBef>
              <a:spcAft>
                <a:spcPts val="0"/>
              </a:spcAft>
              <a:buSzPts val="1500"/>
              <a:buChar char="●"/>
            </a:pPr>
            <a:r>
              <a:rPr lang="en" sz="1500"/>
              <a:t>Motion File (Kinematics)</a:t>
            </a:r>
            <a:endParaRPr sz="1500"/>
          </a:p>
          <a:p>
            <a:pPr indent="0" lvl="0" marL="457200" rtl="0" algn="l">
              <a:lnSpc>
                <a:spcPct val="100000"/>
              </a:lnSpc>
              <a:spcBef>
                <a:spcPts val="1200"/>
              </a:spcBef>
              <a:spcAft>
                <a:spcPts val="0"/>
              </a:spcAft>
              <a:buNone/>
            </a:pPr>
            <a:r>
              <a:t/>
            </a:r>
            <a:endParaRPr sz="1500"/>
          </a:p>
          <a:p>
            <a:pPr indent="-323850" lvl="0" marL="457200" rtl="0" algn="l">
              <a:lnSpc>
                <a:spcPct val="100000"/>
              </a:lnSpc>
              <a:spcBef>
                <a:spcPts val="0"/>
              </a:spcBef>
              <a:spcAft>
                <a:spcPts val="0"/>
              </a:spcAft>
              <a:buSzPts val="1500"/>
              <a:buChar char="●"/>
            </a:pPr>
            <a:r>
              <a:rPr lang="en" sz="1500"/>
              <a:t>Tracking Tasks File</a:t>
            </a:r>
            <a:endParaRPr sz="1500"/>
          </a:p>
          <a:p>
            <a:pPr indent="0" lvl="0" marL="457200" rtl="0" algn="l">
              <a:lnSpc>
                <a:spcPct val="100000"/>
              </a:lnSpc>
              <a:spcBef>
                <a:spcPts val="1200"/>
              </a:spcBef>
              <a:spcAft>
                <a:spcPts val="0"/>
              </a:spcAft>
              <a:buNone/>
            </a:pPr>
            <a:r>
              <a:t/>
            </a:r>
            <a:endParaRPr sz="1500"/>
          </a:p>
          <a:p>
            <a:pPr indent="-323850" lvl="0" marL="457200" rtl="0" algn="l">
              <a:lnSpc>
                <a:spcPct val="100000"/>
              </a:lnSpc>
              <a:spcBef>
                <a:spcPts val="0"/>
              </a:spcBef>
              <a:spcAft>
                <a:spcPts val="0"/>
              </a:spcAft>
              <a:buSzPts val="1500"/>
              <a:buChar char="●"/>
            </a:pPr>
            <a:r>
              <a:rPr lang="en" sz="1500"/>
              <a:t>Actuators &amp; Controls</a:t>
            </a:r>
            <a:endParaRPr sz="1500"/>
          </a:p>
          <a:p>
            <a:pPr indent="0" lvl="0" marL="457200" rtl="0" algn="l">
              <a:lnSpc>
                <a:spcPct val="100000"/>
              </a:lnSpc>
              <a:spcBef>
                <a:spcPts val="1200"/>
              </a:spcBef>
              <a:spcAft>
                <a:spcPts val="0"/>
              </a:spcAft>
              <a:buNone/>
            </a:pPr>
            <a:r>
              <a:t/>
            </a:r>
            <a:endParaRPr sz="1500"/>
          </a:p>
          <a:p>
            <a:pPr indent="-323850" lvl="0" marL="457200" rtl="0" algn="l">
              <a:lnSpc>
                <a:spcPct val="100000"/>
              </a:lnSpc>
              <a:spcBef>
                <a:spcPts val="0"/>
              </a:spcBef>
              <a:spcAft>
                <a:spcPts val="0"/>
              </a:spcAft>
              <a:buSzPts val="1500"/>
              <a:buChar char="●"/>
            </a:pPr>
            <a:r>
              <a:rPr lang="en" sz="1500"/>
              <a:t>External Forces (GRFs)</a:t>
            </a:r>
            <a:endParaRPr i="1" sz="1500"/>
          </a:p>
        </p:txBody>
      </p:sp>
      <p:pic>
        <p:nvPicPr>
          <p:cNvPr id="395" name="Google Shape;395;p42"/>
          <p:cNvPicPr preferRelativeResize="0"/>
          <p:nvPr/>
        </p:nvPicPr>
        <p:blipFill>
          <a:blip r:embed="rId3">
            <a:alphaModFix/>
          </a:blip>
          <a:stretch>
            <a:fillRect/>
          </a:stretch>
        </p:blipFill>
        <p:spPr>
          <a:xfrm>
            <a:off x="3167250" y="1961025"/>
            <a:ext cx="5630776" cy="1742175"/>
          </a:xfrm>
          <a:prstGeom prst="rect">
            <a:avLst/>
          </a:prstGeom>
          <a:noFill/>
          <a:ln cap="flat" cmpd="sng" w="28575">
            <a:solidFill>
              <a:srgbClr val="980000"/>
            </a:solidFill>
            <a:prstDash val="solid"/>
            <a:round/>
            <a:headEnd len="sm" w="sm" type="none"/>
            <a:tailEnd len="sm" w="sm" type="none"/>
          </a:ln>
        </p:spPr>
      </p:pic>
      <p:sp>
        <p:nvSpPr>
          <p:cNvPr id="396" name="Google Shape;396;p42"/>
          <p:cNvSpPr/>
          <p:nvPr/>
        </p:nvSpPr>
        <p:spPr>
          <a:xfrm>
            <a:off x="417650" y="548525"/>
            <a:ext cx="365700" cy="3657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Source Serif Pro"/>
              <a:ea typeface="Source Serif Pro"/>
              <a:cs typeface="Source Serif Pro"/>
              <a:sym typeface="Source Serif Pro"/>
            </a:endParaRPr>
          </a:p>
        </p:txBody>
      </p:sp>
      <p:sp>
        <p:nvSpPr>
          <p:cNvPr id="397" name="Google Shape;397;p42"/>
          <p:cNvSpPr txBox="1"/>
          <p:nvPr/>
        </p:nvSpPr>
        <p:spPr>
          <a:xfrm>
            <a:off x="8368425" y="3703200"/>
            <a:ext cx="42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t>[17]</a:t>
            </a:r>
            <a:endParaRPr i="1" sz="1000"/>
          </a:p>
        </p:txBody>
      </p:sp>
      <p:sp>
        <p:nvSpPr>
          <p:cNvPr id="398" name="Google Shape;398;p42"/>
          <p:cNvSpPr txBox="1"/>
          <p:nvPr/>
        </p:nvSpPr>
        <p:spPr>
          <a:xfrm>
            <a:off x="55100" y="4697375"/>
            <a:ext cx="6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cec</a:t>
            </a:r>
            <a:endParaRPr>
              <a:latin typeface="Source Serif Pro"/>
              <a:ea typeface="Source Serif Pro"/>
              <a:cs typeface="Source Serif Pro"/>
              <a:sym typeface="Source Serif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3"/>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Run CMC Tool with Metabolic Probes</a:t>
            </a:r>
            <a:r>
              <a:rPr b="0" lang="en" sz="1500">
                <a:solidFill>
                  <a:schemeClr val="dk1"/>
                </a:solidFill>
              </a:rPr>
              <a:t> </a:t>
            </a:r>
            <a:endParaRPr/>
          </a:p>
        </p:txBody>
      </p:sp>
      <p:sp>
        <p:nvSpPr>
          <p:cNvPr id="404" name="Google Shape;404;p43"/>
          <p:cNvSpPr/>
          <p:nvPr/>
        </p:nvSpPr>
        <p:spPr>
          <a:xfrm>
            <a:off x="417650" y="548525"/>
            <a:ext cx="365700" cy="3657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Source Serif Pro"/>
              <a:ea typeface="Source Serif Pro"/>
              <a:cs typeface="Source Serif Pro"/>
              <a:sym typeface="Source Serif Pro"/>
            </a:endParaRPr>
          </a:p>
        </p:txBody>
      </p:sp>
      <p:sp>
        <p:nvSpPr>
          <p:cNvPr id="405" name="Google Shape;405;p43"/>
          <p:cNvSpPr txBox="1"/>
          <p:nvPr/>
        </p:nvSpPr>
        <p:spPr>
          <a:xfrm>
            <a:off x="6897100" y="1017725"/>
            <a:ext cx="1727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a:solidFill>
                  <a:srgbClr val="980000"/>
                </a:solidFill>
                <a:latin typeface="Source Serif Pro"/>
                <a:ea typeface="Source Serif Pro"/>
                <a:cs typeface="Source Serif Pro"/>
                <a:sym typeface="Source Serif Pro"/>
              </a:rPr>
              <a:t>CMC Trial 8e</a:t>
            </a:r>
            <a:endParaRPr b="1" i="1">
              <a:solidFill>
                <a:srgbClr val="980000"/>
              </a:solidFill>
              <a:latin typeface="Source Serif Pro"/>
              <a:ea typeface="Source Serif Pro"/>
              <a:cs typeface="Source Serif Pro"/>
              <a:sym typeface="Source Serif Pro"/>
            </a:endParaRPr>
          </a:p>
        </p:txBody>
      </p:sp>
      <p:sp>
        <p:nvSpPr>
          <p:cNvPr id="406" name="Google Shape;406;p43"/>
          <p:cNvSpPr txBox="1"/>
          <p:nvPr/>
        </p:nvSpPr>
        <p:spPr>
          <a:xfrm>
            <a:off x="55100" y="4697375"/>
            <a:ext cx="6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cec</a:t>
            </a:r>
            <a:endParaRPr>
              <a:latin typeface="Source Serif Pro"/>
              <a:ea typeface="Source Serif Pro"/>
              <a:cs typeface="Source Serif Pro"/>
              <a:sym typeface="Source Serif Pro"/>
            </a:endParaRPr>
          </a:p>
        </p:txBody>
      </p:sp>
      <p:pic>
        <p:nvPicPr>
          <p:cNvPr id="407" name="Google Shape;407;p43" title="trial_8e_grey_bg.webm">
            <a:hlinkClick r:id="rId3"/>
          </p:cNvPr>
          <p:cNvPicPr preferRelativeResize="0"/>
          <p:nvPr/>
        </p:nvPicPr>
        <p:blipFill>
          <a:blip r:embed="rId4">
            <a:alphaModFix/>
          </a:blip>
          <a:stretch>
            <a:fillRect/>
          </a:stretch>
        </p:blipFill>
        <p:spPr>
          <a:xfrm>
            <a:off x="1186050" y="1355100"/>
            <a:ext cx="6771876" cy="3315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en"/>
              <a:t>Problem Definition</a:t>
            </a:r>
            <a:endParaRPr/>
          </a:p>
        </p:txBody>
      </p:sp>
      <p:grpSp>
        <p:nvGrpSpPr>
          <p:cNvPr id="109" name="Google Shape;109;p26"/>
          <p:cNvGrpSpPr/>
          <p:nvPr/>
        </p:nvGrpSpPr>
        <p:grpSpPr>
          <a:xfrm>
            <a:off x="311705" y="553650"/>
            <a:ext cx="332012" cy="355454"/>
            <a:chOff x="7055134" y="2919170"/>
            <a:chExt cx="290321" cy="310820"/>
          </a:xfrm>
        </p:grpSpPr>
        <p:sp>
          <p:nvSpPr>
            <p:cNvPr id="110" name="Google Shape;110;p26"/>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1" name="Google Shape;111;p26"/>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2" name="Google Shape;112;p26"/>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3" name="Google Shape;113;p26"/>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4" name="Google Shape;114;p26"/>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5" name="Google Shape;115;p26"/>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6" name="Google Shape;116;p26"/>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7" name="Google Shape;117;p26"/>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8" name="Google Shape;118;p26"/>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19" name="Google Shape;119;p26"/>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20" name="Google Shape;120;p26"/>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21" name="Google Shape;121;p26"/>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22" name="Google Shape;122;p26"/>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23" name="Google Shape;123;p26"/>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124" name="Google Shape;124;p26"/>
          <p:cNvSpPr txBox="1"/>
          <p:nvPr/>
        </p:nvSpPr>
        <p:spPr>
          <a:xfrm>
            <a:off x="178625" y="4684225"/>
            <a:ext cx="12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sp>
        <p:nvSpPr>
          <p:cNvPr id="125" name="Google Shape;125;p26"/>
          <p:cNvSpPr txBox="1"/>
          <p:nvPr/>
        </p:nvSpPr>
        <p:spPr>
          <a:xfrm>
            <a:off x="82650" y="4688175"/>
            <a:ext cx="6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sr</a:t>
            </a:r>
            <a:endParaRPr>
              <a:latin typeface="Source Serif Pro"/>
              <a:ea typeface="Source Serif Pro"/>
              <a:cs typeface="Source Serif Pro"/>
              <a:sym typeface="Source Serif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4"/>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457200" lvl="0" marL="0" rtl="0" algn="l">
              <a:spcBef>
                <a:spcPts val="0"/>
              </a:spcBef>
              <a:spcAft>
                <a:spcPts val="0"/>
              </a:spcAft>
              <a:buNone/>
            </a:pPr>
            <a:r>
              <a:rPr lang="en"/>
              <a:t>Compile</a:t>
            </a:r>
            <a:r>
              <a:rPr lang="en"/>
              <a:t> Results</a:t>
            </a:r>
            <a:endParaRPr/>
          </a:p>
        </p:txBody>
      </p:sp>
      <p:sp>
        <p:nvSpPr>
          <p:cNvPr id="413" name="Google Shape;413;p44"/>
          <p:cNvSpPr txBox="1"/>
          <p:nvPr/>
        </p:nvSpPr>
        <p:spPr>
          <a:xfrm>
            <a:off x="323650" y="1971775"/>
            <a:ext cx="35280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solidFill>
                  <a:srgbClr val="980000"/>
                </a:solidFill>
                <a:latin typeface="Source Serif Pro"/>
                <a:ea typeface="Source Serif Pro"/>
                <a:cs typeface="Source Serif Pro"/>
                <a:sym typeface="Source Serif Pro"/>
              </a:rPr>
              <a:t>Muscles Activation</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A</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A</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chemeClr val="lt1"/>
              </a:highlight>
              <a:latin typeface="Source Serif Pro"/>
              <a:ea typeface="Source Serif Pro"/>
              <a:cs typeface="Source Serif Pro"/>
              <a:sym typeface="Source Serif Pro"/>
            </a:endParaRPr>
          </a:p>
          <a:p>
            <a:pPr indent="0" lvl="0" marL="0" rtl="0" algn="ctr">
              <a:spcBef>
                <a:spcPts val="0"/>
              </a:spcBef>
              <a:spcAft>
                <a:spcPts val="0"/>
              </a:spcAft>
              <a:buClr>
                <a:schemeClr val="dk1"/>
              </a:buClr>
              <a:buSzPts val="1100"/>
              <a:buFont typeface="Arial"/>
              <a:buNone/>
            </a:pPr>
            <a:r>
              <a:t/>
            </a:r>
            <a:endParaRPr>
              <a:solidFill>
                <a:srgbClr val="202124"/>
              </a:solidFill>
              <a:highlight>
                <a:schemeClr val="lt1"/>
              </a:highlight>
              <a:latin typeface="Source Serif Pro"/>
              <a:ea typeface="Source Serif Pro"/>
              <a:cs typeface="Source Serif Pro"/>
              <a:sym typeface="Source Serif Pro"/>
            </a:endParaRPr>
          </a:p>
          <a:p>
            <a:pPr indent="0" lvl="0" marL="0" rtl="0" algn="ctr">
              <a:spcBef>
                <a:spcPts val="0"/>
              </a:spcBef>
              <a:spcAft>
                <a:spcPts val="0"/>
              </a:spcAft>
              <a:buClr>
                <a:schemeClr val="dk1"/>
              </a:buClr>
              <a:buSzPts val="1100"/>
              <a:buFont typeface="Arial"/>
              <a:buNone/>
            </a:pPr>
            <a:r>
              <a:rPr lang="en">
                <a:solidFill>
                  <a:srgbClr val="980000"/>
                </a:solidFill>
                <a:latin typeface="Source Serif Pro"/>
                <a:ea typeface="Source Serif Pro"/>
                <a:cs typeface="Source Serif Pro"/>
                <a:sym typeface="Source Serif Pro"/>
              </a:rPr>
              <a:t>Muscles Forces</a:t>
            </a:r>
            <a:r>
              <a:rPr lang="en">
                <a:solidFill>
                  <a:schemeClr val="dk1"/>
                </a:solidFill>
                <a:latin typeface="Source Serif Pro"/>
                <a:ea typeface="Source Serif Pro"/>
                <a:cs typeface="Source Serif Pro"/>
                <a:sym typeface="Source Serif Pro"/>
              </a:rPr>
              <a:t>: </a:t>
            </a:r>
            <a:br>
              <a:rPr lang="en">
                <a:solidFill>
                  <a:schemeClr val="dk1"/>
                </a:solidFill>
                <a:latin typeface="Source Serif Pro"/>
                <a:ea typeface="Source Serif Pro"/>
                <a:cs typeface="Source Serif Pro"/>
                <a:sym typeface="Source Serif Pro"/>
              </a:rPr>
            </a:br>
            <a:r>
              <a:rPr lang="en">
                <a:solidFill>
                  <a:schemeClr val="dk1"/>
                </a:solidFill>
                <a:latin typeface="Source Serif Pro"/>
                <a:ea typeface="Source Serif Pro"/>
                <a:cs typeface="Source Serif Pro"/>
                <a:sym typeface="Source Serif Pro"/>
              </a:rPr>
              <a:t>[</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 … </a:t>
            </a:r>
            <a:r>
              <a:rPr b="1" lang="en">
                <a:solidFill>
                  <a:schemeClr val="dk1"/>
                </a:solidFill>
                <a:latin typeface="Source Serif Pro"/>
                <a:ea typeface="Source Serif Pro"/>
                <a:cs typeface="Source Serif Pro"/>
                <a:sym typeface="Source Serif Pro"/>
              </a:rPr>
              <a:t>M</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rgbClr val="202124"/>
              </a:solidFill>
              <a:highlight>
                <a:schemeClr val="lt1"/>
              </a:highlight>
              <a:latin typeface="Source Serif Pro"/>
              <a:ea typeface="Source Serif Pro"/>
              <a:cs typeface="Source Serif Pro"/>
              <a:sym typeface="Source Serif Pro"/>
            </a:endParaRPr>
          </a:p>
          <a:p>
            <a:pPr indent="0" lvl="0" marL="0" rtl="0" algn="l">
              <a:spcBef>
                <a:spcPts val="0"/>
              </a:spcBef>
              <a:spcAft>
                <a:spcPts val="0"/>
              </a:spcAft>
              <a:buClr>
                <a:schemeClr val="dk1"/>
              </a:buClr>
              <a:buSzPts val="1100"/>
              <a:buFont typeface="Arial"/>
              <a:buNone/>
            </a:pPr>
            <a:r>
              <a:t/>
            </a:r>
            <a:endParaRPr>
              <a:solidFill>
                <a:schemeClr val="dk1"/>
              </a:solidFill>
              <a:latin typeface="Source Serif Pro"/>
              <a:ea typeface="Source Serif Pro"/>
              <a:cs typeface="Source Serif Pro"/>
              <a:sym typeface="Source Serif Pro"/>
            </a:endParaRPr>
          </a:p>
          <a:p>
            <a:pPr indent="0" lvl="0" marL="0" rtl="0" algn="ctr">
              <a:spcBef>
                <a:spcPts val="0"/>
              </a:spcBef>
              <a:spcAft>
                <a:spcPts val="0"/>
              </a:spcAft>
              <a:buClr>
                <a:schemeClr val="dk1"/>
              </a:buClr>
              <a:buSzPts val="1100"/>
              <a:buFont typeface="Arial"/>
              <a:buNone/>
            </a:pPr>
            <a:r>
              <a:rPr lang="en">
                <a:solidFill>
                  <a:srgbClr val="980000"/>
                </a:solidFill>
                <a:latin typeface="Source Serif Pro"/>
                <a:ea typeface="Source Serif Pro"/>
                <a:cs typeface="Source Serif Pro"/>
                <a:sym typeface="Source Serif Pro"/>
              </a:rPr>
              <a:t>Metabolic Energy Expenditure:</a:t>
            </a:r>
            <a:endParaRPr>
              <a:solidFill>
                <a:srgbClr val="980000"/>
              </a:solidFill>
              <a:latin typeface="Source Serif Pro"/>
              <a:ea typeface="Source Serif Pro"/>
              <a:cs typeface="Source Serif Pro"/>
              <a:sym typeface="Source Serif Pro"/>
            </a:endParaRPr>
          </a:p>
          <a:p>
            <a:pPr indent="0" lvl="0" marL="0" rtl="0" algn="ctr">
              <a:spcBef>
                <a:spcPts val="0"/>
              </a:spcBef>
              <a:spcAft>
                <a:spcPts val="0"/>
              </a:spcAft>
              <a:buNone/>
            </a:pPr>
            <a:r>
              <a:rPr lang="en">
                <a:solidFill>
                  <a:schemeClr val="dk1"/>
                </a:solidFill>
                <a:latin typeface="Source Serif Pro"/>
                <a:ea typeface="Source Serif Pro"/>
                <a:cs typeface="Source Serif Pro"/>
                <a:sym typeface="Source Serif Pro"/>
              </a:rPr>
              <a:t>[E</a:t>
            </a:r>
            <a:r>
              <a:rPr baseline="-25000" lang="en">
                <a:solidFill>
                  <a:schemeClr val="dk1"/>
                </a:solidFill>
                <a:latin typeface="Source Serif Pro"/>
                <a:ea typeface="Source Serif Pro"/>
                <a:cs typeface="Source Serif Pro"/>
                <a:sym typeface="Source Serif Pro"/>
              </a:rPr>
              <a:t>1</a:t>
            </a:r>
            <a:r>
              <a:rPr lang="en">
                <a:solidFill>
                  <a:schemeClr val="dk1"/>
                </a:solidFill>
                <a:latin typeface="Source Serif Pro"/>
                <a:ea typeface="Source Serif Pro"/>
                <a:cs typeface="Source Serif Pro"/>
                <a:sym typeface="Source Serif Pro"/>
              </a:rPr>
              <a:t> … E</a:t>
            </a:r>
            <a:r>
              <a:rPr baseline="-25000" lang="en">
                <a:solidFill>
                  <a:schemeClr val="dk1"/>
                </a:solidFill>
                <a:latin typeface="Source Serif Pro"/>
                <a:ea typeface="Source Serif Pro"/>
                <a:cs typeface="Source Serif Pro"/>
                <a:sym typeface="Source Serif Pro"/>
              </a:rPr>
              <a:t>n</a:t>
            </a:r>
            <a:r>
              <a:rPr lang="en">
                <a:solidFill>
                  <a:schemeClr val="dk1"/>
                </a:solidFill>
                <a:latin typeface="Source Serif Pro"/>
                <a:ea typeface="Source Serif Pro"/>
                <a:cs typeface="Source Serif Pro"/>
                <a:sym typeface="Source Serif Pro"/>
              </a:rPr>
              <a:t>]</a:t>
            </a:r>
            <a:endParaRPr>
              <a:solidFill>
                <a:schemeClr val="dk1"/>
              </a:solidFill>
              <a:latin typeface="Source Serif Pro"/>
              <a:ea typeface="Source Serif Pro"/>
              <a:cs typeface="Source Serif Pro"/>
              <a:sym typeface="Source Serif Pro"/>
            </a:endParaRPr>
          </a:p>
        </p:txBody>
      </p:sp>
      <p:sp>
        <p:nvSpPr>
          <p:cNvPr id="414" name="Google Shape;414;p44"/>
          <p:cNvSpPr/>
          <p:nvPr/>
        </p:nvSpPr>
        <p:spPr>
          <a:xfrm>
            <a:off x="417650" y="548525"/>
            <a:ext cx="365700" cy="365700"/>
          </a:xfrm>
          <a:prstGeom prst="ellipse">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Source Serif Pro"/>
              <a:ea typeface="Source Serif Pro"/>
              <a:cs typeface="Source Serif Pro"/>
              <a:sym typeface="Source Serif Pro"/>
            </a:endParaRPr>
          </a:p>
        </p:txBody>
      </p:sp>
      <p:sp>
        <p:nvSpPr>
          <p:cNvPr id="415" name="Google Shape;415;p44"/>
          <p:cNvSpPr txBox="1"/>
          <p:nvPr/>
        </p:nvSpPr>
        <p:spPr>
          <a:xfrm>
            <a:off x="4446962" y="1090275"/>
            <a:ext cx="3701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erif Pro"/>
                <a:ea typeface="Source Serif Pro"/>
                <a:cs typeface="Source Serif Pro"/>
                <a:sym typeface="Source Serif Pro"/>
              </a:rPr>
              <a:t>Idealized plot of metabolic energy expenditure vs. saddle position</a:t>
            </a:r>
            <a:endParaRPr>
              <a:latin typeface="Source Serif Pro"/>
              <a:ea typeface="Source Serif Pro"/>
              <a:cs typeface="Source Serif Pro"/>
              <a:sym typeface="Source Serif Pro"/>
            </a:endParaRPr>
          </a:p>
        </p:txBody>
      </p:sp>
      <p:pic>
        <p:nvPicPr>
          <p:cNvPr id="416" name="Google Shape;416;p44"/>
          <p:cNvPicPr preferRelativeResize="0"/>
          <p:nvPr/>
        </p:nvPicPr>
        <p:blipFill>
          <a:blip r:embed="rId3">
            <a:alphaModFix/>
          </a:blip>
          <a:stretch>
            <a:fillRect/>
          </a:stretch>
        </p:blipFill>
        <p:spPr>
          <a:xfrm>
            <a:off x="3992575" y="1705875"/>
            <a:ext cx="4609849" cy="3132824"/>
          </a:xfrm>
          <a:prstGeom prst="rect">
            <a:avLst/>
          </a:prstGeom>
          <a:noFill/>
          <a:ln>
            <a:noFill/>
          </a:ln>
        </p:spPr>
      </p:pic>
      <p:sp>
        <p:nvSpPr>
          <p:cNvPr id="417" name="Google Shape;417;p44"/>
          <p:cNvSpPr txBox="1"/>
          <p:nvPr/>
        </p:nvSpPr>
        <p:spPr>
          <a:xfrm>
            <a:off x="55100" y="4697375"/>
            <a:ext cx="6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cec</a:t>
            </a:r>
            <a:endParaRPr>
              <a:latin typeface="Source Serif Pro"/>
              <a:ea typeface="Source Serif Pro"/>
              <a:cs typeface="Source Serif Pro"/>
              <a:sym typeface="Source Serif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980000"/>
                </a:solidFill>
                <a:latin typeface="Source Serif Pro"/>
                <a:ea typeface="Source Serif Pro"/>
                <a:cs typeface="Source Serif Pro"/>
                <a:sym typeface="Source Serif Pro"/>
              </a:rPr>
              <a:t>Timeline</a:t>
            </a:r>
            <a:endParaRPr sz="2500"/>
          </a:p>
        </p:txBody>
      </p:sp>
      <p:graphicFrame>
        <p:nvGraphicFramePr>
          <p:cNvPr id="423" name="Google Shape;423;p45"/>
          <p:cNvGraphicFramePr/>
          <p:nvPr/>
        </p:nvGraphicFramePr>
        <p:xfrm>
          <a:off x="599575" y="1554438"/>
          <a:ext cx="3000000" cy="3000000"/>
        </p:xfrm>
        <a:graphic>
          <a:graphicData uri="http://schemas.openxmlformats.org/drawingml/2006/table">
            <a:tbl>
              <a:tblPr>
                <a:noFill/>
                <a:tableStyleId>{05E3924A-8B67-46F1-A2CB-40637195342B}</a:tableStyleId>
              </a:tblPr>
              <a:tblGrid>
                <a:gridCol w="882750"/>
                <a:gridCol w="882750"/>
                <a:gridCol w="882750"/>
                <a:gridCol w="882750"/>
                <a:gridCol w="882750"/>
                <a:gridCol w="882750"/>
                <a:gridCol w="882750"/>
                <a:gridCol w="882750"/>
                <a:gridCol w="882750"/>
              </a:tblGrid>
              <a:tr h="381000">
                <a:tc>
                  <a:txBody>
                    <a:bodyPr/>
                    <a:lstStyle/>
                    <a:p>
                      <a:pPr indent="0" lvl="0" marL="0" rtl="0" algn="ctr">
                        <a:spcBef>
                          <a:spcPts val="0"/>
                        </a:spcBef>
                        <a:spcAft>
                          <a:spcPts val="0"/>
                        </a:spcAft>
                        <a:buNone/>
                      </a:pPr>
                      <a:r>
                        <a:rPr lang="en">
                          <a:solidFill>
                            <a:srgbClr val="999999"/>
                          </a:solidFill>
                          <a:latin typeface="Source Serif Pro"/>
                          <a:ea typeface="Source Serif Pro"/>
                          <a:cs typeface="Source Serif Pro"/>
                          <a:sym typeface="Source Serif Pro"/>
                        </a:rPr>
                        <a:t>Week 2</a:t>
                      </a:r>
                      <a:endParaRPr>
                        <a:solidFill>
                          <a:srgbClr val="999999"/>
                        </a:solidFill>
                        <a:latin typeface="Source Serif Pro"/>
                        <a:ea typeface="Source Serif Pro"/>
                        <a:cs typeface="Source Serif Pro"/>
                        <a:sym typeface="Source Serif Pr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999999"/>
                          </a:solidFill>
                          <a:latin typeface="Source Serif Pro"/>
                          <a:ea typeface="Source Serif Pro"/>
                          <a:cs typeface="Source Serif Pro"/>
                          <a:sym typeface="Source Serif Pro"/>
                        </a:rPr>
                        <a:t>Week 3</a:t>
                      </a:r>
                      <a:endParaRPr>
                        <a:solidFill>
                          <a:srgbClr val="999999"/>
                        </a:solidFill>
                        <a:latin typeface="Source Serif Pro"/>
                        <a:ea typeface="Source Serif Pro"/>
                        <a:cs typeface="Source Serif Pro"/>
                        <a:sym typeface="Source Serif Pr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999999"/>
                          </a:solidFill>
                          <a:latin typeface="Source Serif Pro"/>
                          <a:ea typeface="Source Serif Pro"/>
                          <a:cs typeface="Source Serif Pro"/>
                          <a:sym typeface="Source Serif Pro"/>
                        </a:rPr>
                        <a:t>Week 4</a:t>
                      </a:r>
                      <a:endParaRPr>
                        <a:solidFill>
                          <a:srgbClr val="999999"/>
                        </a:solidFill>
                        <a:latin typeface="Source Serif Pro"/>
                        <a:ea typeface="Source Serif Pro"/>
                        <a:cs typeface="Source Serif Pro"/>
                        <a:sym typeface="Source Serif Pr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999999"/>
                          </a:solidFill>
                          <a:latin typeface="Source Serif Pro"/>
                          <a:ea typeface="Source Serif Pro"/>
                          <a:cs typeface="Source Serif Pro"/>
                          <a:sym typeface="Source Serif Pro"/>
                        </a:rPr>
                        <a:t>Week 5</a:t>
                      </a:r>
                      <a:endParaRPr>
                        <a:solidFill>
                          <a:srgbClr val="999999"/>
                        </a:solidFill>
                        <a:latin typeface="Source Serif Pro"/>
                        <a:ea typeface="Source Serif Pro"/>
                        <a:cs typeface="Source Serif Pro"/>
                        <a:sym typeface="Source Serif Pro"/>
                      </a:endParaRPr>
                    </a:p>
                  </a:txBody>
                  <a:tcPr marT="91425" marB="91425" marR="91425" marL="91425">
                    <a:lnL cap="flat" cmpd="sng" w="9525">
                      <a:solidFill>
                        <a:srgbClr val="999999"/>
                      </a:solidFill>
                      <a:prstDash val="solid"/>
                      <a:round/>
                      <a:headEnd len="sm" w="sm" type="none"/>
                      <a:tailEnd len="sm" w="sm" type="none"/>
                    </a:lnL>
                  </a:tcPr>
                </a:tc>
                <a:tc>
                  <a:txBody>
                    <a:bodyPr/>
                    <a:lstStyle/>
                    <a:p>
                      <a:pPr indent="0" lvl="0" marL="0" rtl="0" algn="ctr">
                        <a:spcBef>
                          <a:spcPts val="0"/>
                        </a:spcBef>
                        <a:spcAft>
                          <a:spcPts val="0"/>
                        </a:spcAft>
                        <a:buNone/>
                      </a:pPr>
                      <a:r>
                        <a:rPr b="1" lang="en">
                          <a:solidFill>
                            <a:srgbClr val="980000"/>
                          </a:solidFill>
                          <a:latin typeface="Source Serif Pro"/>
                          <a:ea typeface="Source Serif Pro"/>
                          <a:cs typeface="Source Serif Pro"/>
                          <a:sym typeface="Source Serif Pro"/>
                        </a:rPr>
                        <a:t>Week 6</a:t>
                      </a:r>
                      <a:endParaRPr b="1">
                        <a:solidFill>
                          <a:srgbClr val="980000"/>
                        </a:solidFill>
                        <a:latin typeface="Source Serif Pro"/>
                        <a:ea typeface="Source Serif Pro"/>
                        <a:cs typeface="Source Serif Pro"/>
                        <a:sym typeface="Source Serif Pro"/>
                      </a:endParaRPr>
                    </a:p>
                  </a:txBody>
                  <a:tcPr marT="91425" marB="91425" marR="91425" marL="91425"/>
                </a:tc>
                <a:tc>
                  <a:txBody>
                    <a:bodyPr/>
                    <a:lstStyle/>
                    <a:p>
                      <a:pPr indent="0" lvl="0" marL="0" rtl="0" algn="ctr">
                        <a:spcBef>
                          <a:spcPts val="0"/>
                        </a:spcBef>
                        <a:spcAft>
                          <a:spcPts val="0"/>
                        </a:spcAft>
                        <a:buNone/>
                      </a:pPr>
                      <a:r>
                        <a:rPr lang="en">
                          <a:latin typeface="Source Serif Pro"/>
                          <a:ea typeface="Source Serif Pro"/>
                          <a:cs typeface="Source Serif Pro"/>
                          <a:sym typeface="Source Serif Pro"/>
                        </a:rPr>
                        <a:t>Week 7</a:t>
                      </a:r>
                      <a:endParaRPr>
                        <a:latin typeface="Source Serif Pro"/>
                        <a:ea typeface="Source Serif Pro"/>
                        <a:cs typeface="Source Serif Pro"/>
                        <a:sym typeface="Source Serif Pro"/>
                      </a:endParaRPr>
                    </a:p>
                  </a:txBody>
                  <a:tcPr marT="91425" marB="91425" marR="91425" marL="91425"/>
                </a:tc>
                <a:tc>
                  <a:txBody>
                    <a:bodyPr/>
                    <a:lstStyle/>
                    <a:p>
                      <a:pPr indent="0" lvl="0" marL="0" rtl="0" algn="ctr">
                        <a:spcBef>
                          <a:spcPts val="0"/>
                        </a:spcBef>
                        <a:spcAft>
                          <a:spcPts val="0"/>
                        </a:spcAft>
                        <a:buNone/>
                      </a:pPr>
                      <a:r>
                        <a:rPr lang="en">
                          <a:latin typeface="Source Serif Pro"/>
                          <a:ea typeface="Source Serif Pro"/>
                          <a:cs typeface="Source Serif Pro"/>
                          <a:sym typeface="Source Serif Pro"/>
                        </a:rPr>
                        <a:t>Week 8</a:t>
                      </a:r>
                      <a:endParaRPr>
                        <a:latin typeface="Source Serif Pro"/>
                        <a:ea typeface="Source Serif Pro"/>
                        <a:cs typeface="Source Serif Pro"/>
                        <a:sym typeface="Source Serif Pro"/>
                      </a:endParaRPr>
                    </a:p>
                  </a:txBody>
                  <a:tcPr marT="91425" marB="91425" marR="91425" marL="91425"/>
                </a:tc>
                <a:tc>
                  <a:txBody>
                    <a:bodyPr/>
                    <a:lstStyle/>
                    <a:p>
                      <a:pPr indent="0" lvl="0" marL="0" rtl="0" algn="ctr">
                        <a:spcBef>
                          <a:spcPts val="0"/>
                        </a:spcBef>
                        <a:spcAft>
                          <a:spcPts val="0"/>
                        </a:spcAft>
                        <a:buNone/>
                      </a:pPr>
                      <a:r>
                        <a:rPr lang="en">
                          <a:latin typeface="Source Serif Pro"/>
                          <a:ea typeface="Source Serif Pro"/>
                          <a:cs typeface="Source Serif Pro"/>
                          <a:sym typeface="Source Serif Pro"/>
                        </a:rPr>
                        <a:t>Week 9</a:t>
                      </a:r>
                      <a:endParaRPr>
                        <a:latin typeface="Source Serif Pro"/>
                        <a:ea typeface="Source Serif Pro"/>
                        <a:cs typeface="Source Serif Pro"/>
                        <a:sym typeface="Source Serif Pro"/>
                      </a:endParaRPr>
                    </a:p>
                  </a:txBody>
                  <a:tcPr marT="91425" marB="91425" marR="91425" marL="91425"/>
                </a:tc>
                <a:tc>
                  <a:txBody>
                    <a:bodyPr/>
                    <a:lstStyle/>
                    <a:p>
                      <a:pPr indent="0" lvl="0" marL="0" rtl="0" algn="ctr">
                        <a:spcBef>
                          <a:spcPts val="0"/>
                        </a:spcBef>
                        <a:spcAft>
                          <a:spcPts val="0"/>
                        </a:spcAft>
                        <a:buNone/>
                      </a:pPr>
                      <a:r>
                        <a:rPr lang="en">
                          <a:latin typeface="Source Serif Pro"/>
                          <a:ea typeface="Source Serif Pro"/>
                          <a:cs typeface="Source Serif Pro"/>
                          <a:sym typeface="Source Serif Pro"/>
                        </a:rPr>
                        <a:t>Week 10</a:t>
                      </a:r>
                      <a:endParaRPr>
                        <a:latin typeface="Source Serif Pro"/>
                        <a:ea typeface="Source Serif Pro"/>
                        <a:cs typeface="Source Serif Pro"/>
                        <a:sym typeface="Source Serif Pro"/>
                      </a:endParaRPr>
                    </a:p>
                  </a:txBody>
                  <a:tcPr marT="91425" marB="91425" marR="91425" marL="91425"/>
                </a:tc>
              </a:tr>
              <a:tr h="189575">
                <a:tc>
                  <a:txBody>
                    <a:bodyPr/>
                    <a:lstStyle/>
                    <a:p>
                      <a:pPr indent="0" lvl="0" marL="0" rtl="0" algn="ctr">
                        <a:spcBef>
                          <a:spcPts val="0"/>
                        </a:spcBef>
                        <a:spcAft>
                          <a:spcPts val="0"/>
                        </a:spcAft>
                        <a:buNone/>
                      </a:pPr>
                      <a:r>
                        <a:rPr lang="en" sz="1000">
                          <a:solidFill>
                            <a:srgbClr val="999999"/>
                          </a:solidFill>
                          <a:latin typeface="Source Serif Pro"/>
                          <a:ea typeface="Source Serif Pro"/>
                          <a:cs typeface="Source Serif Pro"/>
                          <a:sym typeface="Source Serif Pro"/>
                        </a:rPr>
                        <a:t>1/22</a:t>
                      </a:r>
                      <a:endParaRPr sz="1000">
                        <a:solidFill>
                          <a:srgbClr val="999999"/>
                        </a:solidFill>
                        <a:latin typeface="Source Serif Pro"/>
                        <a:ea typeface="Source Serif Pro"/>
                        <a:cs typeface="Source Serif Pro"/>
                        <a:sym typeface="Source Serif Pr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999999"/>
                          </a:solidFill>
                          <a:latin typeface="Source Serif Pro"/>
                          <a:ea typeface="Source Serif Pro"/>
                          <a:cs typeface="Source Serif Pro"/>
                          <a:sym typeface="Source Serif Pro"/>
                        </a:rPr>
                        <a:t>1/29</a:t>
                      </a:r>
                      <a:endParaRPr sz="1000">
                        <a:solidFill>
                          <a:srgbClr val="999999"/>
                        </a:solidFill>
                        <a:latin typeface="Source Serif Pro"/>
                        <a:ea typeface="Source Serif Pro"/>
                        <a:cs typeface="Source Serif Pro"/>
                        <a:sym typeface="Source Serif Pr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999999"/>
                          </a:solidFill>
                          <a:latin typeface="Source Serif Pro"/>
                          <a:ea typeface="Source Serif Pro"/>
                          <a:cs typeface="Source Serif Pro"/>
                          <a:sym typeface="Source Serif Pro"/>
                        </a:rPr>
                        <a:t>2/5</a:t>
                      </a:r>
                      <a:endParaRPr sz="1000">
                        <a:solidFill>
                          <a:srgbClr val="999999"/>
                        </a:solidFill>
                        <a:latin typeface="Source Serif Pro"/>
                        <a:ea typeface="Source Serif Pro"/>
                        <a:cs typeface="Source Serif Pro"/>
                        <a:sym typeface="Source Serif Pro"/>
                      </a:endParaRPr>
                    </a:p>
                  </a:txBody>
                  <a:tcPr marT="0" marB="0"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999999"/>
                          </a:solidFill>
                          <a:latin typeface="Source Serif Pro"/>
                          <a:ea typeface="Source Serif Pro"/>
                          <a:cs typeface="Source Serif Pro"/>
                          <a:sym typeface="Source Serif Pro"/>
                        </a:rPr>
                        <a:t>2/12</a:t>
                      </a:r>
                      <a:endParaRPr sz="1000">
                        <a:solidFill>
                          <a:srgbClr val="999999"/>
                        </a:solidFill>
                        <a:latin typeface="Source Serif Pro"/>
                        <a:ea typeface="Source Serif Pro"/>
                        <a:cs typeface="Source Serif Pro"/>
                        <a:sym typeface="Source Serif Pro"/>
                      </a:endParaRPr>
                    </a:p>
                  </a:txBody>
                  <a:tcPr marT="0" marB="0" marR="91425" marL="91425">
                    <a:lnL cap="flat" cmpd="sng" w="9525">
                      <a:solidFill>
                        <a:srgbClr val="999999"/>
                      </a:solidFill>
                      <a:prstDash val="solid"/>
                      <a:round/>
                      <a:headEnd len="sm" w="sm" type="none"/>
                      <a:tailEnd len="sm" w="sm" type="none"/>
                    </a:lnL>
                  </a:tcPr>
                </a:tc>
                <a:tc>
                  <a:txBody>
                    <a:bodyPr/>
                    <a:lstStyle/>
                    <a:p>
                      <a:pPr indent="0" lvl="0" marL="0" rtl="0" algn="ctr">
                        <a:spcBef>
                          <a:spcPts val="0"/>
                        </a:spcBef>
                        <a:spcAft>
                          <a:spcPts val="0"/>
                        </a:spcAft>
                        <a:buNone/>
                      </a:pPr>
                      <a:r>
                        <a:rPr b="1" lang="en" sz="1000">
                          <a:solidFill>
                            <a:srgbClr val="980000"/>
                          </a:solidFill>
                          <a:latin typeface="Source Serif Pro"/>
                          <a:ea typeface="Source Serif Pro"/>
                          <a:cs typeface="Source Serif Pro"/>
                          <a:sym typeface="Source Serif Pro"/>
                        </a:rPr>
                        <a:t>2/19</a:t>
                      </a:r>
                      <a:endParaRPr b="1" sz="1000">
                        <a:solidFill>
                          <a:srgbClr val="980000"/>
                        </a:solidFill>
                        <a:latin typeface="Source Serif Pro"/>
                        <a:ea typeface="Source Serif Pro"/>
                        <a:cs typeface="Source Serif Pro"/>
                        <a:sym typeface="Source Serif Pro"/>
                      </a:endParaRPr>
                    </a:p>
                  </a:txBody>
                  <a:tcPr marT="0" marB="0" marR="91425" marL="91425"/>
                </a:tc>
                <a:tc>
                  <a:txBody>
                    <a:bodyPr/>
                    <a:lstStyle/>
                    <a:p>
                      <a:pPr indent="0" lvl="0" marL="0" rtl="0" algn="ctr">
                        <a:spcBef>
                          <a:spcPts val="0"/>
                        </a:spcBef>
                        <a:spcAft>
                          <a:spcPts val="0"/>
                        </a:spcAft>
                        <a:buNone/>
                      </a:pPr>
                      <a:r>
                        <a:rPr lang="en" sz="1000">
                          <a:latin typeface="Source Serif Pro"/>
                          <a:ea typeface="Source Serif Pro"/>
                          <a:cs typeface="Source Serif Pro"/>
                          <a:sym typeface="Source Serif Pro"/>
                        </a:rPr>
                        <a:t>2/26</a:t>
                      </a:r>
                      <a:endParaRPr sz="1000">
                        <a:latin typeface="Source Serif Pro"/>
                        <a:ea typeface="Source Serif Pro"/>
                        <a:cs typeface="Source Serif Pro"/>
                        <a:sym typeface="Source Serif Pro"/>
                      </a:endParaRPr>
                    </a:p>
                  </a:txBody>
                  <a:tcPr marT="0" marB="0" marR="91425" marL="91425"/>
                </a:tc>
                <a:tc>
                  <a:txBody>
                    <a:bodyPr/>
                    <a:lstStyle/>
                    <a:p>
                      <a:pPr indent="0" lvl="0" marL="0" rtl="0" algn="ctr">
                        <a:spcBef>
                          <a:spcPts val="0"/>
                        </a:spcBef>
                        <a:spcAft>
                          <a:spcPts val="0"/>
                        </a:spcAft>
                        <a:buNone/>
                      </a:pPr>
                      <a:r>
                        <a:rPr lang="en" sz="1000">
                          <a:latin typeface="Source Serif Pro"/>
                          <a:ea typeface="Source Serif Pro"/>
                          <a:cs typeface="Source Serif Pro"/>
                          <a:sym typeface="Source Serif Pro"/>
                        </a:rPr>
                        <a:t>3/5</a:t>
                      </a:r>
                      <a:endParaRPr sz="1000">
                        <a:latin typeface="Source Serif Pro"/>
                        <a:ea typeface="Source Serif Pro"/>
                        <a:cs typeface="Source Serif Pro"/>
                        <a:sym typeface="Source Serif Pro"/>
                      </a:endParaRPr>
                    </a:p>
                  </a:txBody>
                  <a:tcPr marT="0" marB="0" marR="91425" marL="91425"/>
                </a:tc>
                <a:tc>
                  <a:txBody>
                    <a:bodyPr/>
                    <a:lstStyle/>
                    <a:p>
                      <a:pPr indent="0" lvl="0" marL="0" rtl="0" algn="ctr">
                        <a:spcBef>
                          <a:spcPts val="0"/>
                        </a:spcBef>
                        <a:spcAft>
                          <a:spcPts val="0"/>
                        </a:spcAft>
                        <a:buNone/>
                      </a:pPr>
                      <a:r>
                        <a:rPr lang="en" sz="1000">
                          <a:latin typeface="Source Serif Pro"/>
                          <a:ea typeface="Source Serif Pro"/>
                          <a:cs typeface="Source Serif Pro"/>
                          <a:sym typeface="Source Serif Pro"/>
                        </a:rPr>
                        <a:t>3/12</a:t>
                      </a:r>
                      <a:endParaRPr sz="1000">
                        <a:latin typeface="Source Serif Pro"/>
                        <a:ea typeface="Source Serif Pro"/>
                        <a:cs typeface="Source Serif Pro"/>
                        <a:sym typeface="Source Serif Pro"/>
                      </a:endParaRPr>
                    </a:p>
                  </a:txBody>
                  <a:tcPr marT="0" marB="0" marR="91425" marL="91425"/>
                </a:tc>
                <a:tc>
                  <a:txBody>
                    <a:bodyPr/>
                    <a:lstStyle/>
                    <a:p>
                      <a:pPr indent="0" lvl="0" marL="0" rtl="0" algn="ctr">
                        <a:spcBef>
                          <a:spcPts val="0"/>
                        </a:spcBef>
                        <a:spcAft>
                          <a:spcPts val="0"/>
                        </a:spcAft>
                        <a:buNone/>
                      </a:pPr>
                      <a:r>
                        <a:rPr lang="en" sz="1000">
                          <a:latin typeface="Source Serif Pro"/>
                          <a:ea typeface="Source Serif Pro"/>
                          <a:cs typeface="Source Serif Pro"/>
                          <a:sym typeface="Source Serif Pro"/>
                        </a:rPr>
                        <a:t>3/19</a:t>
                      </a:r>
                      <a:endParaRPr sz="1000">
                        <a:latin typeface="Source Serif Pro"/>
                        <a:ea typeface="Source Serif Pro"/>
                        <a:cs typeface="Source Serif Pro"/>
                        <a:sym typeface="Source Serif Pro"/>
                      </a:endParaRPr>
                    </a:p>
                  </a:txBody>
                  <a:tcPr marT="0" marB="0" marR="91425" marL="91425"/>
                </a:tc>
              </a:tr>
              <a:tr h="381000">
                <a:tc gridSpan="3">
                  <a:txBody>
                    <a:bodyPr/>
                    <a:lstStyle/>
                    <a:p>
                      <a:pPr indent="0" lvl="0" marL="0" rtl="0" algn="ctr">
                        <a:spcBef>
                          <a:spcPts val="0"/>
                        </a:spcBef>
                        <a:spcAft>
                          <a:spcPts val="0"/>
                        </a:spcAft>
                        <a:buNone/>
                      </a:pPr>
                      <a:r>
                        <a:rPr lang="en" sz="1300">
                          <a:solidFill>
                            <a:srgbClr val="B7B7B7"/>
                          </a:solidFill>
                          <a:latin typeface="Times New Roman"/>
                          <a:ea typeface="Times New Roman"/>
                          <a:cs typeface="Times New Roman"/>
                          <a:sym typeface="Times New Roman"/>
                        </a:rPr>
                        <a:t>OpenSim learning</a:t>
                      </a:r>
                      <a:endParaRPr sz="1300">
                        <a:solidFill>
                          <a:srgbClr val="B7B7B7"/>
                        </a:solidFill>
                        <a:latin typeface="Times New Roman"/>
                        <a:ea typeface="Times New Roman"/>
                        <a:cs typeface="Times New Roman"/>
                        <a:sym typeface="Times New Roman"/>
                      </a:endParaRPr>
                    </a:p>
                  </a:txBody>
                  <a:tcPr marT="91425" marB="91425" marR="91425" marL="91425">
                    <a:lnT cap="flat" cmpd="sng" w="9525">
                      <a:solidFill>
                        <a:srgbClr val="999999"/>
                      </a:solidFill>
                      <a:prstDash val="solid"/>
                      <a:round/>
                      <a:headEnd len="sm" w="sm" type="none"/>
                      <a:tailEnd len="sm" w="sm" type="none"/>
                    </a:lnT>
                  </a:tcPr>
                </a:tc>
                <a:tc hMerge="1"/>
                <a:tc hMerge="1"/>
                <a:tc rowSpan="2">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Define workflow</a:t>
                      </a:r>
                      <a:endParaRPr sz="1300">
                        <a:latin typeface="Times New Roman"/>
                        <a:ea typeface="Times New Roman"/>
                        <a:cs typeface="Times New Roman"/>
                        <a:sym typeface="Times New Roman"/>
                      </a:endParaRPr>
                    </a:p>
                  </a:txBody>
                  <a:tcPr marT="91425" marB="91425" marR="91425" marL="91425" anchor="ctr">
                    <a:solidFill>
                      <a:srgbClr val="B6D7A8"/>
                    </a:solidFill>
                  </a:tcPr>
                </a:tc>
                <a:tc gridSpan="3">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Parameterize saddle height</a:t>
                      </a:r>
                      <a:endParaRPr sz="1300">
                        <a:latin typeface="Times New Roman"/>
                        <a:ea typeface="Times New Roman"/>
                        <a:cs typeface="Times New Roman"/>
                        <a:sym typeface="Times New Roman"/>
                      </a:endParaRPr>
                    </a:p>
                  </a:txBody>
                  <a:tcPr marT="91425" marB="91425" marR="91425" marL="91425" anchor="ctr"/>
                </a:tc>
                <a:tc hMerge="1"/>
                <a:tc hMerge="1"/>
                <a:tc>
                  <a:txBody>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tc>
              </a:tr>
              <a:tr h="381000">
                <a:tc gridSpan="3">
                  <a:txBody>
                    <a:bodyPr/>
                    <a:lstStyle/>
                    <a:p>
                      <a:pPr indent="0" lvl="0" marL="0" rtl="0" algn="ctr">
                        <a:spcBef>
                          <a:spcPts val="0"/>
                        </a:spcBef>
                        <a:spcAft>
                          <a:spcPts val="0"/>
                        </a:spcAft>
                        <a:buNone/>
                      </a:pPr>
                      <a:r>
                        <a:rPr lang="en" sz="1300">
                          <a:solidFill>
                            <a:srgbClr val="B7B7B7"/>
                          </a:solidFill>
                          <a:latin typeface="Times New Roman"/>
                          <a:ea typeface="Times New Roman"/>
                          <a:cs typeface="Times New Roman"/>
                          <a:sym typeface="Times New Roman"/>
                        </a:rPr>
                        <a:t>Literature research</a:t>
                      </a:r>
                      <a:endParaRPr sz="1300">
                        <a:solidFill>
                          <a:srgbClr val="B7B7B7"/>
                        </a:solidFill>
                        <a:latin typeface="Times New Roman"/>
                        <a:ea typeface="Times New Roman"/>
                        <a:cs typeface="Times New Roman"/>
                        <a:sym typeface="Times New Roman"/>
                      </a:endParaRPr>
                    </a:p>
                  </a:txBody>
                  <a:tcPr marT="91425" marB="91425" marR="91425" marL="91425"/>
                </a:tc>
                <a:tc hMerge="1"/>
                <a:tc hMerge="1"/>
                <a:tc vMerge="1"/>
                <a:tc gridSpan="5">
                  <a:txBody>
                    <a:bodyPr/>
                    <a:lstStyle/>
                    <a:p>
                      <a:pPr indent="0" lvl="0" marL="0" rtl="0" algn="ctr">
                        <a:spcBef>
                          <a:spcPts val="0"/>
                        </a:spcBef>
                        <a:spcAft>
                          <a:spcPts val="0"/>
                        </a:spcAft>
                        <a:buNone/>
                      </a:pPr>
                      <a:r>
                        <a:rPr lang="en" sz="1300">
                          <a:solidFill>
                            <a:schemeClr val="dk1"/>
                          </a:solidFill>
                          <a:latin typeface="Times New Roman"/>
                          <a:ea typeface="Times New Roman"/>
                          <a:cs typeface="Times New Roman"/>
                          <a:sym typeface="Times New Roman"/>
                        </a:rPr>
                        <a:t>Develop higher complexity models (2-leg, additional muscles)</a:t>
                      </a:r>
                      <a:endParaRPr sz="1300">
                        <a:latin typeface="Times New Roman"/>
                        <a:ea typeface="Times New Roman"/>
                        <a:cs typeface="Times New Roman"/>
                        <a:sym typeface="Times New Roman"/>
                      </a:endParaRPr>
                    </a:p>
                  </a:txBody>
                  <a:tcPr marT="91425" marB="91425" marR="91425" marL="91425" anchor="ctr">
                    <a:solidFill>
                      <a:srgbClr val="B6D7A8"/>
                    </a:solidFill>
                  </a:tcPr>
                </a:tc>
                <a:tc hMerge="1"/>
                <a:tc hMerge="1"/>
                <a:tc hMerge="1"/>
                <a:tc hMerge="1"/>
              </a:tr>
              <a:tr h="381000">
                <a:tc gridSpan="3">
                  <a:txBody>
                    <a:bodyPr/>
                    <a:lstStyle/>
                    <a:p>
                      <a:pPr indent="0" lvl="0" marL="0" rtl="0" algn="ctr">
                        <a:spcBef>
                          <a:spcPts val="0"/>
                        </a:spcBef>
                        <a:spcAft>
                          <a:spcPts val="0"/>
                        </a:spcAft>
                        <a:buNone/>
                      </a:pPr>
                      <a:r>
                        <a:rPr lang="en" sz="1300">
                          <a:solidFill>
                            <a:srgbClr val="B7B7B7"/>
                          </a:solidFill>
                          <a:latin typeface="Times New Roman"/>
                          <a:ea typeface="Times New Roman"/>
                          <a:cs typeface="Times New Roman"/>
                          <a:sym typeface="Times New Roman"/>
                        </a:rPr>
                        <a:t>Workflow development</a:t>
                      </a:r>
                      <a:endParaRPr sz="1300">
                        <a:solidFill>
                          <a:srgbClr val="B7B7B7"/>
                        </a:solidFill>
                        <a:latin typeface="Times New Roman"/>
                        <a:ea typeface="Times New Roman"/>
                        <a:cs typeface="Times New Roman"/>
                        <a:sym typeface="Times New Roman"/>
                      </a:endParaRPr>
                    </a:p>
                  </a:txBody>
                  <a:tcPr marT="91425" marB="91425" marR="91425" marL="91425"/>
                </a:tc>
                <a:tc hMerge="1"/>
                <a:tc hMerge="1"/>
                <a:tc gridSpan="3">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Ensure GRF at pedals is reasonable</a:t>
                      </a:r>
                      <a:endParaRPr sz="1300">
                        <a:latin typeface="Times New Roman"/>
                        <a:ea typeface="Times New Roman"/>
                        <a:cs typeface="Times New Roman"/>
                        <a:sym typeface="Times New Roman"/>
                      </a:endParaRPr>
                    </a:p>
                  </a:txBody>
                  <a:tcPr marT="91425" marB="91425" marR="91425" marL="91425">
                    <a:solidFill>
                      <a:srgbClr val="B6D7A8"/>
                    </a:solidFill>
                  </a:tcPr>
                </a:tc>
                <a:tc hMerge="1"/>
                <a:tc hMerge="1"/>
                <a:tc gridSpan="3">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Collect data on parameterizations</a:t>
                      </a:r>
                      <a:endParaRPr sz="1300">
                        <a:latin typeface="Times New Roman"/>
                        <a:ea typeface="Times New Roman"/>
                        <a:cs typeface="Times New Roman"/>
                        <a:sym typeface="Times New Roman"/>
                      </a:endParaRPr>
                    </a:p>
                  </a:txBody>
                  <a:tcPr marT="91425" marB="91425" marR="91425" marL="91425" anchor="ctr"/>
                </a:tc>
                <a:tc hMerge="1"/>
                <a:tc hMerge="1"/>
              </a:tr>
              <a:tr h="381000">
                <a:tc gridSpan="9">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Meet with OpenSim experts &amp; document research and process thoroughly</a:t>
                      </a:r>
                      <a:endParaRPr sz="1300">
                        <a:latin typeface="Times New Roman"/>
                        <a:ea typeface="Times New Roman"/>
                        <a:cs typeface="Times New Roman"/>
                        <a:sym typeface="Times New Roman"/>
                      </a:endParaRPr>
                    </a:p>
                  </a:txBody>
                  <a:tcPr marT="91425" marB="91425" marR="91425" marL="91425">
                    <a:solidFill>
                      <a:srgbClr val="B6D7A8"/>
                    </a:solidFill>
                  </a:tcPr>
                </a:tc>
                <a:tc hMerge="1"/>
                <a:tc hMerge="1"/>
                <a:tc hMerge="1"/>
                <a:tc hMerge="1"/>
                <a:tc hMerge="1"/>
                <a:tc hMerge="1"/>
                <a:tc hMerge="1"/>
                <a:tc hMerge="1"/>
              </a:tr>
              <a:tr h="381000">
                <a:tc>
                  <a:txBody>
                    <a:bodyPr/>
                    <a:lstStyle/>
                    <a:p>
                      <a:pPr indent="0" lvl="0" marL="0" rtl="0" algn="ctr">
                        <a:spcBef>
                          <a:spcPts val="0"/>
                        </a:spcBef>
                        <a:spcAft>
                          <a:spcPts val="0"/>
                        </a:spcAft>
                        <a:buClr>
                          <a:schemeClr val="dk1"/>
                        </a:buClr>
                        <a:buSzPts val="1100"/>
                        <a:buFont typeface="Arial"/>
                        <a:buNone/>
                      </a:pPr>
                      <a:r>
                        <a:t/>
                      </a:r>
                      <a:endParaRPr sz="1300">
                        <a:latin typeface="Times New Roman"/>
                        <a:ea typeface="Times New Roman"/>
                        <a:cs typeface="Times New Roman"/>
                        <a:sym typeface="Times New Roman"/>
                      </a:endParaRPr>
                    </a:p>
                  </a:txBody>
                  <a:tcPr marT="91425" marB="91425" marR="91425" marL="91425"/>
                </a:tc>
                <a:tc gridSpan="8">
                  <a:txBody>
                    <a:bodyPr/>
                    <a:lstStyle/>
                    <a:p>
                      <a:pPr indent="0" lvl="0" marL="0" rtl="0" algn="ctr">
                        <a:spcBef>
                          <a:spcPts val="0"/>
                        </a:spcBef>
                        <a:spcAft>
                          <a:spcPts val="0"/>
                        </a:spcAft>
                        <a:buNone/>
                      </a:pPr>
                      <a:r>
                        <a:rPr lang="en" sz="1300">
                          <a:solidFill>
                            <a:schemeClr val="dk1"/>
                          </a:solidFill>
                          <a:latin typeface="Times New Roman"/>
                          <a:ea typeface="Times New Roman"/>
                          <a:cs typeface="Times New Roman"/>
                          <a:sym typeface="Times New Roman"/>
                        </a:rPr>
                        <a:t>Compute muscle forces &amp; metabolic output through CMC</a:t>
                      </a:r>
                      <a:endParaRPr sz="1300">
                        <a:latin typeface="Times New Roman"/>
                        <a:ea typeface="Times New Roman"/>
                        <a:cs typeface="Times New Roman"/>
                        <a:sym typeface="Times New Roman"/>
                      </a:endParaRPr>
                    </a:p>
                  </a:txBody>
                  <a:tcPr marT="91425" marB="91425" marR="91425" marL="91425">
                    <a:solidFill>
                      <a:srgbClr val="B6D7A8"/>
                    </a:solidFill>
                  </a:tcPr>
                </a:tc>
                <a:tc hMerge="1"/>
                <a:tc hMerge="1"/>
                <a:tc hMerge="1"/>
                <a:tc hMerge="1"/>
                <a:tc hMerge="1"/>
                <a:tc hMerge="1"/>
                <a:tc hMerge="1"/>
              </a:tr>
            </a:tbl>
          </a:graphicData>
        </a:graphic>
      </p:graphicFrame>
      <p:sp>
        <p:nvSpPr>
          <p:cNvPr id="424" name="Google Shape;424;p45"/>
          <p:cNvSpPr txBox="1"/>
          <p:nvPr/>
        </p:nvSpPr>
        <p:spPr>
          <a:xfrm>
            <a:off x="3247825" y="1142776"/>
            <a:ext cx="658800" cy="110400"/>
          </a:xfrm>
          <a:prstGeom prst="rect">
            <a:avLst/>
          </a:prstGeom>
          <a:solidFill>
            <a:srgbClr val="B6D7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erif Pro"/>
              <a:ea typeface="Source Serif Pro"/>
              <a:cs typeface="Source Serif Pro"/>
              <a:sym typeface="Source Serif Pro"/>
            </a:endParaRPr>
          </a:p>
        </p:txBody>
      </p:sp>
      <p:sp>
        <p:nvSpPr>
          <p:cNvPr id="425" name="Google Shape;425;p45"/>
          <p:cNvSpPr txBox="1"/>
          <p:nvPr/>
        </p:nvSpPr>
        <p:spPr>
          <a:xfrm>
            <a:off x="3850177" y="1017731"/>
            <a:ext cx="234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Source Serif Pro"/>
                <a:ea typeface="Source Serif Pro"/>
                <a:cs typeface="Source Serif Pro"/>
                <a:sym typeface="Source Serif Pro"/>
              </a:rPr>
              <a:t>→ Currently in progress</a:t>
            </a:r>
            <a:endParaRPr sz="1000">
              <a:latin typeface="Source Serif Pro"/>
              <a:ea typeface="Source Serif Pro"/>
              <a:cs typeface="Source Serif Pro"/>
              <a:sym typeface="Source Serif Pro"/>
            </a:endParaRPr>
          </a:p>
        </p:txBody>
      </p:sp>
      <p:sp>
        <p:nvSpPr>
          <p:cNvPr id="426" name="Google Shape;426;p45"/>
          <p:cNvSpPr txBox="1"/>
          <p:nvPr/>
        </p:nvSpPr>
        <p:spPr>
          <a:xfrm>
            <a:off x="82650" y="4688175"/>
            <a:ext cx="6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cec</a:t>
            </a:r>
            <a:endParaRPr>
              <a:latin typeface="Source Serif Pro"/>
              <a:ea typeface="Source Serif Pro"/>
              <a:cs typeface="Source Serif Pro"/>
              <a:sym typeface="Source Serif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6"/>
          <p:cNvSpPr txBox="1"/>
          <p:nvPr>
            <p:ph type="title"/>
          </p:nvPr>
        </p:nvSpPr>
        <p:spPr>
          <a:xfrm>
            <a:off x="490250" y="450150"/>
            <a:ext cx="3882900" cy="40908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en"/>
              <a:t> Thank you</a:t>
            </a:r>
            <a:endParaRPr/>
          </a:p>
        </p:txBody>
      </p:sp>
      <p:pic>
        <p:nvPicPr>
          <p:cNvPr id="432" name="Google Shape;432;p46"/>
          <p:cNvPicPr preferRelativeResize="0"/>
          <p:nvPr/>
        </p:nvPicPr>
        <p:blipFill rotWithShape="1">
          <a:blip r:embed="rId3">
            <a:alphaModFix/>
          </a:blip>
          <a:srcRect b="20217" l="0" r="0" t="0"/>
          <a:stretch/>
        </p:blipFill>
        <p:spPr>
          <a:xfrm>
            <a:off x="384425" y="2197120"/>
            <a:ext cx="748101" cy="596874"/>
          </a:xfrm>
          <a:prstGeom prst="rect">
            <a:avLst/>
          </a:prstGeom>
          <a:noFill/>
          <a:ln>
            <a:noFill/>
          </a:ln>
        </p:spPr>
      </p:pic>
      <p:sp>
        <p:nvSpPr>
          <p:cNvPr id="433" name="Google Shape;433;p46"/>
          <p:cNvSpPr txBox="1"/>
          <p:nvPr/>
        </p:nvSpPr>
        <p:spPr>
          <a:xfrm>
            <a:off x="5612025" y="2393800"/>
            <a:ext cx="24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FF00"/>
                </a:highlight>
                <a:latin typeface="Source Serif Pro"/>
                <a:ea typeface="Source Serif Pro"/>
                <a:cs typeface="Source Serif Pro"/>
                <a:sym typeface="Source Serif Pro"/>
              </a:rPr>
              <a:t>INSERT BLOOPER GIFS</a:t>
            </a:r>
            <a:endParaRPr>
              <a:highlight>
                <a:srgbClr val="FFFF00"/>
              </a:highlight>
              <a:latin typeface="Source Serif Pro"/>
              <a:ea typeface="Source Serif Pro"/>
              <a:cs typeface="Source Serif Pro"/>
              <a:sym typeface="Source Serif Pro"/>
            </a:endParaRPr>
          </a:p>
        </p:txBody>
      </p:sp>
      <p:pic>
        <p:nvPicPr>
          <p:cNvPr id="434" name="Google Shape;434;p46"/>
          <p:cNvPicPr preferRelativeResize="0"/>
          <p:nvPr/>
        </p:nvPicPr>
        <p:blipFill>
          <a:blip r:embed="rId4">
            <a:alphaModFix/>
          </a:blip>
          <a:stretch>
            <a:fillRect/>
          </a:stretch>
        </p:blipFill>
        <p:spPr>
          <a:xfrm>
            <a:off x="4265525" y="1357113"/>
            <a:ext cx="2953380" cy="1236786"/>
          </a:xfrm>
          <a:prstGeom prst="rect">
            <a:avLst/>
          </a:prstGeom>
          <a:noFill/>
          <a:ln>
            <a:noFill/>
          </a:ln>
        </p:spPr>
      </p:pic>
      <p:pic>
        <p:nvPicPr>
          <p:cNvPr id="435" name="Google Shape;435;p46"/>
          <p:cNvPicPr preferRelativeResize="0"/>
          <p:nvPr/>
        </p:nvPicPr>
        <p:blipFill>
          <a:blip r:embed="rId5">
            <a:alphaModFix/>
          </a:blip>
          <a:stretch>
            <a:fillRect/>
          </a:stretch>
        </p:blipFill>
        <p:spPr>
          <a:xfrm>
            <a:off x="6248909" y="1357113"/>
            <a:ext cx="2895090" cy="1236785"/>
          </a:xfrm>
          <a:prstGeom prst="rect">
            <a:avLst/>
          </a:prstGeom>
          <a:noFill/>
          <a:ln>
            <a:noFill/>
          </a:ln>
        </p:spPr>
      </p:pic>
      <p:pic>
        <p:nvPicPr>
          <p:cNvPr id="436" name="Google Shape;436;p46"/>
          <p:cNvPicPr preferRelativeResize="0"/>
          <p:nvPr/>
        </p:nvPicPr>
        <p:blipFill>
          <a:blip r:embed="rId6">
            <a:alphaModFix/>
          </a:blip>
          <a:stretch>
            <a:fillRect/>
          </a:stretch>
        </p:blipFill>
        <p:spPr>
          <a:xfrm>
            <a:off x="4265525" y="2593898"/>
            <a:ext cx="2895077" cy="1236789"/>
          </a:xfrm>
          <a:prstGeom prst="rect">
            <a:avLst/>
          </a:prstGeom>
          <a:noFill/>
          <a:ln>
            <a:noFill/>
          </a:ln>
        </p:spPr>
      </p:pic>
      <p:pic>
        <p:nvPicPr>
          <p:cNvPr id="437" name="Google Shape;437;p46"/>
          <p:cNvPicPr preferRelativeResize="0"/>
          <p:nvPr/>
        </p:nvPicPr>
        <p:blipFill>
          <a:blip r:embed="rId7">
            <a:alphaModFix/>
          </a:blip>
          <a:stretch>
            <a:fillRect/>
          </a:stretch>
        </p:blipFill>
        <p:spPr>
          <a:xfrm>
            <a:off x="6656122" y="2593898"/>
            <a:ext cx="2487878" cy="12367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References</a:t>
            </a:r>
            <a:endParaRPr/>
          </a:p>
        </p:txBody>
      </p:sp>
      <p:sp>
        <p:nvSpPr>
          <p:cNvPr id="443" name="Google Shape;443;p47"/>
          <p:cNvSpPr txBox="1"/>
          <p:nvPr>
            <p:ph idx="1" type="body"/>
          </p:nvPr>
        </p:nvSpPr>
        <p:spPr>
          <a:xfrm>
            <a:off x="311700" y="1152475"/>
            <a:ext cx="8520600" cy="3876000"/>
          </a:xfrm>
          <a:prstGeom prst="rect">
            <a:avLst/>
          </a:prstGeom>
        </p:spPr>
        <p:txBody>
          <a:bodyPr anchorCtr="0" anchor="t" bIns="91425" lIns="91425" spcFirstLastPara="1" rIns="91425" wrap="square" tIns="91425">
            <a:normAutofit fontScale="55000" lnSpcReduction="20000"/>
          </a:bodyPr>
          <a:lstStyle/>
          <a:p>
            <a:pPr indent="-291465" lvl="0" marL="457200" rtl="0" algn="l">
              <a:lnSpc>
                <a:spcPct val="100000"/>
              </a:lnSpc>
              <a:spcBef>
                <a:spcPts val="0"/>
              </a:spcBef>
              <a:spcAft>
                <a:spcPts val="0"/>
              </a:spcAft>
              <a:buSzPct val="100000"/>
              <a:buAutoNum type="arabicPeriod"/>
            </a:pPr>
            <a:r>
              <a:rPr lang="en"/>
              <a:t>Kipp, Shaylaya, et al. </a:t>
            </a:r>
            <a:r>
              <a:rPr i="1" lang="en"/>
              <a:t>Extrapolating Metabolic Savings in Running: Implications for Performance Predictions</a:t>
            </a:r>
            <a:r>
              <a:rPr lang="en"/>
              <a:t>. Frontiers in Physiology, (2019). </a:t>
            </a:r>
            <a:endParaRPr/>
          </a:p>
          <a:p>
            <a:pPr indent="-291465" lvl="0" marL="457200" rtl="0" algn="l">
              <a:lnSpc>
                <a:spcPct val="100000"/>
              </a:lnSpc>
              <a:spcBef>
                <a:spcPts val="0"/>
              </a:spcBef>
              <a:spcAft>
                <a:spcPts val="0"/>
              </a:spcAft>
              <a:buSzPct val="100000"/>
              <a:buAutoNum type="arabicPeriod"/>
            </a:pPr>
            <a:r>
              <a:rPr lang="en"/>
              <a:t>Faulkner, S. and Jobling, P. </a:t>
            </a:r>
            <a:r>
              <a:rPr i="1" lang="en"/>
              <a:t>The Effect of Upper-Body Positioning on the Aerodynamic-Physiological Economy of Time-Trial Cycling</a:t>
            </a:r>
            <a:r>
              <a:rPr lang="en"/>
              <a:t>. International Journal of Sports Physiology and Performance, (2020).</a:t>
            </a:r>
            <a:endParaRPr/>
          </a:p>
          <a:p>
            <a:pPr indent="-291465" lvl="0" marL="457200" rtl="0" algn="l">
              <a:lnSpc>
                <a:spcPct val="88043"/>
              </a:lnSpc>
              <a:spcBef>
                <a:spcPts val="0"/>
              </a:spcBef>
              <a:spcAft>
                <a:spcPts val="0"/>
              </a:spcAft>
              <a:buSzPct val="100000"/>
              <a:buAutoNum type="arabicPeriod"/>
            </a:pPr>
            <a:r>
              <a:rPr lang="en"/>
              <a:t>Uchida TK, Seth A, Pouya S, Dembia CL, Hicks JL, Delp SL (2016) </a:t>
            </a:r>
            <a:r>
              <a:rPr i="1" lang="en"/>
              <a:t>Simulating Ideal Assistive Devices to Reduce the Metabolic Cost of Running</a:t>
            </a:r>
            <a:r>
              <a:rPr lang="en"/>
              <a:t>. PLoS ONE 11</a:t>
            </a:r>
            <a:endParaRPr/>
          </a:p>
          <a:p>
            <a:pPr indent="-291465" lvl="0" marL="457200" rtl="0" algn="l">
              <a:lnSpc>
                <a:spcPct val="88043"/>
              </a:lnSpc>
              <a:spcBef>
                <a:spcPts val="0"/>
              </a:spcBef>
              <a:spcAft>
                <a:spcPts val="0"/>
              </a:spcAft>
              <a:buSzPct val="100000"/>
              <a:buAutoNum type="arabicPeriod"/>
            </a:pPr>
            <a:r>
              <a:rPr lang="en"/>
              <a:t>Bini RR, Tamborindeguy AC, Mota CB. </a:t>
            </a:r>
            <a:r>
              <a:rPr i="1" lang="en"/>
              <a:t>Effects of saddle height, pedaling cadence, and workload on joint kinetics and kinematics during cycling</a:t>
            </a:r>
            <a:r>
              <a:rPr lang="en"/>
              <a:t>. J Sport Rehabil. 2010</a:t>
            </a:r>
            <a:endParaRPr/>
          </a:p>
          <a:p>
            <a:pPr indent="-291465" lvl="0" marL="457200" rtl="0" algn="l">
              <a:spcBef>
                <a:spcPts val="0"/>
              </a:spcBef>
              <a:spcAft>
                <a:spcPts val="0"/>
              </a:spcAft>
              <a:buSzPct val="100000"/>
              <a:buAutoNum type="arabicPeriod"/>
            </a:pPr>
            <a:r>
              <a:rPr lang="en"/>
              <a:t>Henrot, C and Jeffries, L. </a:t>
            </a:r>
            <a:r>
              <a:rPr i="1" lang="en">
                <a:uFill>
                  <a:noFill/>
                </a:uFill>
                <a:hlinkClick r:id="rId3"/>
              </a:rPr>
              <a:t>OpenSim Teaching Materials -- Educational Cycling Model</a:t>
            </a:r>
            <a:r>
              <a:rPr lang="en"/>
              <a:t>. BIOE-ME 485 Spring 2018</a:t>
            </a:r>
            <a:endParaRPr/>
          </a:p>
          <a:p>
            <a:pPr indent="-291465" lvl="0" marL="457200" rtl="0" algn="l">
              <a:lnSpc>
                <a:spcPct val="100000"/>
              </a:lnSpc>
              <a:spcBef>
                <a:spcPts val="0"/>
              </a:spcBef>
              <a:spcAft>
                <a:spcPts val="0"/>
              </a:spcAft>
              <a:buSzPct val="100000"/>
              <a:buAutoNum type="arabicPeriod"/>
            </a:pPr>
            <a:r>
              <a:rPr lang="en"/>
              <a:t>Dodge, David.</a:t>
            </a:r>
            <a:r>
              <a:rPr i="1" lang="en"/>
              <a:t> The Most Efficient Transportation On the Planet</a:t>
            </a:r>
            <a:r>
              <a:rPr lang="en"/>
              <a:t>. Huffington Post Online (2013). </a:t>
            </a:r>
            <a:endParaRPr/>
          </a:p>
          <a:p>
            <a:pPr indent="-291465" lvl="0" marL="457200" rtl="0" algn="l">
              <a:lnSpc>
                <a:spcPct val="100000"/>
              </a:lnSpc>
              <a:spcBef>
                <a:spcPts val="0"/>
              </a:spcBef>
              <a:spcAft>
                <a:spcPts val="0"/>
              </a:spcAft>
              <a:buSzPct val="100000"/>
              <a:buAutoNum type="arabicPeriod"/>
            </a:pPr>
            <a:r>
              <a:rPr lang="en"/>
              <a:t>Koelewign, A. D. et al. </a:t>
            </a:r>
            <a:r>
              <a:rPr i="1" lang="en"/>
              <a:t>Metabolic cost calculations of gait using musculoskeletal energy models, a comparison study</a:t>
            </a:r>
            <a:r>
              <a:rPr lang="en"/>
              <a:t>. PLOS ONE 14(9): e0222037, (2019).</a:t>
            </a:r>
            <a:endParaRPr/>
          </a:p>
          <a:p>
            <a:pPr indent="-291465" lvl="0" marL="457200" rtl="0" algn="l">
              <a:lnSpc>
                <a:spcPct val="100000"/>
              </a:lnSpc>
              <a:spcBef>
                <a:spcPts val="0"/>
              </a:spcBef>
              <a:spcAft>
                <a:spcPts val="0"/>
              </a:spcAft>
              <a:buSzPct val="100000"/>
              <a:buAutoNum type="arabicPeriod"/>
            </a:pPr>
            <a:r>
              <a:rPr lang="en"/>
              <a:t>Dembia CL, Silder A, Uchida TK, Hicks JL, Delp SL S</a:t>
            </a:r>
            <a:r>
              <a:rPr i="1" lang="en"/>
              <a:t>imulating ideal assistive devices to reduce the metabolic cost of walking with heavy loads</a:t>
            </a:r>
            <a:r>
              <a:rPr lang="en"/>
              <a:t>. PLOS ONE 12(7): e0180320, (2017).</a:t>
            </a:r>
            <a:endParaRPr/>
          </a:p>
          <a:p>
            <a:pPr indent="-291465" lvl="0" marL="457200" rtl="0" algn="l">
              <a:lnSpc>
                <a:spcPct val="100000"/>
              </a:lnSpc>
              <a:spcBef>
                <a:spcPts val="0"/>
              </a:spcBef>
              <a:spcAft>
                <a:spcPts val="0"/>
              </a:spcAft>
              <a:buSzPct val="100000"/>
              <a:buAutoNum type="arabicPeriod"/>
            </a:pPr>
            <a:r>
              <a:rPr lang="en"/>
              <a:t>Jackson, R. W. and Collins, S. H. </a:t>
            </a:r>
            <a:r>
              <a:rPr i="1" lang="en"/>
              <a:t>An experimental comparison of the relative benefits of work and torque assistance in ankle exoskeletons</a:t>
            </a:r>
            <a:r>
              <a:rPr lang="en"/>
              <a:t>.  J Appl Physiol 119: 541–557, (2015).</a:t>
            </a:r>
            <a:endParaRPr/>
          </a:p>
          <a:p>
            <a:pPr indent="-291465" lvl="0" marL="457200" rtl="0" algn="l">
              <a:lnSpc>
                <a:spcPct val="100000"/>
              </a:lnSpc>
              <a:spcBef>
                <a:spcPts val="0"/>
              </a:spcBef>
              <a:spcAft>
                <a:spcPts val="0"/>
              </a:spcAft>
              <a:buSzPct val="100000"/>
              <a:buAutoNum type="arabicPeriod"/>
            </a:pPr>
            <a:r>
              <a:rPr lang="en"/>
              <a:t>Leib, D. </a:t>
            </a:r>
            <a:r>
              <a:rPr i="1" lang="en"/>
              <a:t>The Effects of Clear Placement on Muscle Mechanics and Metabolic Efficiency in Prolonged Sub-Maximal Cycling</a:t>
            </a:r>
            <a:r>
              <a:rPr lang="en"/>
              <a:t>.  Ball State University Biomechanics Laboratory Thesis, (2008).</a:t>
            </a:r>
            <a:endParaRPr/>
          </a:p>
          <a:p>
            <a:pPr indent="-291465" lvl="0" marL="457200" rtl="0" algn="l">
              <a:lnSpc>
                <a:spcPct val="100000"/>
              </a:lnSpc>
              <a:spcBef>
                <a:spcPts val="0"/>
              </a:spcBef>
              <a:spcAft>
                <a:spcPts val="0"/>
              </a:spcAft>
              <a:buSzPct val="100000"/>
              <a:buAutoNum type="arabicPeriod"/>
            </a:pPr>
            <a:r>
              <a:rPr lang="en"/>
              <a:t>Pottinger, M. </a:t>
            </a:r>
            <a:r>
              <a:rPr i="1" lang="en"/>
              <a:t>Inverse Dynamic Analysis of ACL Reconstructed Knee Joint Biomechanics During Gait and Cycling Using OpenSim</a:t>
            </a:r>
            <a:r>
              <a:rPr lang="en"/>
              <a:t>. California Polytechnic State University, San Luis Obispo Thesis, (2018).</a:t>
            </a:r>
            <a:endParaRPr/>
          </a:p>
          <a:p>
            <a:pPr indent="-291465" lvl="0" marL="457200" rtl="0" algn="l">
              <a:lnSpc>
                <a:spcPct val="100000"/>
              </a:lnSpc>
              <a:spcBef>
                <a:spcPts val="0"/>
              </a:spcBef>
              <a:spcAft>
                <a:spcPts val="0"/>
              </a:spcAft>
              <a:buSzPct val="100000"/>
              <a:buAutoNum type="arabicPeriod"/>
            </a:pPr>
            <a:r>
              <a:rPr lang="en"/>
              <a:t>Coleman DA, Wiles JD, Davison RC, Smith MF, Swaine IL. </a:t>
            </a:r>
            <a:r>
              <a:rPr i="1" lang="en"/>
              <a:t>Power output measurement during treadmill cycling</a:t>
            </a:r>
            <a:r>
              <a:rPr lang="en"/>
              <a:t>. Int J Sports Med. ;28(6):525-30, (2007).</a:t>
            </a:r>
            <a:endParaRPr/>
          </a:p>
          <a:p>
            <a:pPr indent="-291465" lvl="0" marL="457200" rtl="0" algn="l">
              <a:lnSpc>
                <a:spcPct val="100000"/>
              </a:lnSpc>
              <a:spcBef>
                <a:spcPts val="0"/>
              </a:spcBef>
              <a:spcAft>
                <a:spcPts val="0"/>
              </a:spcAft>
              <a:buSzPct val="100000"/>
              <a:buAutoNum type="arabicPeriod"/>
            </a:pPr>
            <a:r>
              <a:rPr lang="en"/>
              <a:t>Peveler, W. and Green, J. </a:t>
            </a:r>
            <a:r>
              <a:rPr i="1" lang="en"/>
              <a:t>Effects Of Saddle Height On Economy And Anaerobic Power In Well-trained Cyclists.</a:t>
            </a:r>
            <a:r>
              <a:rPr lang="en"/>
              <a:t> National Strength and Conditioning Association , Vol 25, 3, (2011).</a:t>
            </a:r>
            <a:endParaRPr/>
          </a:p>
          <a:p>
            <a:pPr indent="-291465" lvl="0" marL="457200" rtl="0" algn="l">
              <a:lnSpc>
                <a:spcPct val="100000"/>
              </a:lnSpc>
              <a:spcBef>
                <a:spcPts val="0"/>
              </a:spcBef>
              <a:spcAft>
                <a:spcPts val="0"/>
              </a:spcAft>
              <a:buSzPct val="100000"/>
              <a:buAutoNum type="arabicPeriod"/>
            </a:pPr>
            <a:r>
              <a:rPr lang="en"/>
              <a:t>Hull, M.L. and Jorge, M. </a:t>
            </a:r>
            <a:r>
              <a:rPr i="1" lang="en"/>
              <a:t>A Method For Biomechanical Analysis of Bicycle Pedalling</a:t>
            </a:r>
            <a:r>
              <a:rPr lang="en"/>
              <a:t>. Journal of Biomechanics Vol 18 No 9. pp 631-644, (1985).</a:t>
            </a:r>
            <a:endParaRPr/>
          </a:p>
          <a:p>
            <a:pPr indent="-291465" lvl="0" marL="457200" rtl="0" algn="l">
              <a:lnSpc>
                <a:spcPct val="100000"/>
              </a:lnSpc>
              <a:spcBef>
                <a:spcPts val="0"/>
              </a:spcBef>
              <a:spcAft>
                <a:spcPts val="0"/>
              </a:spcAft>
              <a:buSzPct val="100000"/>
              <a:buAutoNum type="arabicPeriod"/>
            </a:pPr>
            <a:r>
              <a:rPr lang="en"/>
              <a:t>Gonzalez, H. and Hull, M.L. </a:t>
            </a:r>
            <a:r>
              <a:rPr i="1" lang="en"/>
              <a:t>Multivariable Optimization of Cycling Biomechanics</a:t>
            </a:r>
            <a:r>
              <a:rPr lang="en"/>
              <a:t>. Journal of Biomechanics Vol. 22 No 11/12 pp 1151-1161, (1989).</a:t>
            </a:r>
            <a:endParaRPr/>
          </a:p>
          <a:p>
            <a:pPr indent="-291465" lvl="0" marL="457200" rtl="0" algn="l">
              <a:lnSpc>
                <a:spcPct val="100000"/>
              </a:lnSpc>
              <a:spcBef>
                <a:spcPts val="0"/>
              </a:spcBef>
              <a:spcAft>
                <a:spcPts val="0"/>
              </a:spcAft>
              <a:buSzPct val="100000"/>
              <a:buAutoNum type="arabicPeriod"/>
            </a:pPr>
            <a:r>
              <a:rPr lang="en"/>
              <a:t>“hip angle” Ducking Tiger. Web. Accessed 4 February 2021. &lt;https://www.duckingtiger.com/can-we-use-road-bike-instead-of-tri-bike/hip-angle/&gt;</a:t>
            </a:r>
            <a:endParaRPr/>
          </a:p>
          <a:p>
            <a:pPr indent="-291465" lvl="0" marL="457200" rtl="0" algn="l">
              <a:lnSpc>
                <a:spcPct val="100000"/>
              </a:lnSpc>
              <a:spcBef>
                <a:spcPts val="0"/>
              </a:spcBef>
              <a:spcAft>
                <a:spcPts val="0"/>
              </a:spcAft>
              <a:buSzPct val="100000"/>
              <a:buAutoNum type="arabicPeriod"/>
            </a:pPr>
            <a:r>
              <a:rPr lang="en"/>
              <a:t>“Getting Started with CMC” OpenSim Documentation. Web. Accessed 24 January 2021. &lt;https://simtk-confluence.stanford.edu/display/OpenSim/Getting+Started+with+CMC&gt; </a:t>
            </a:r>
            <a:endParaRPr/>
          </a:p>
          <a:p>
            <a:pPr indent="-291465" lvl="0" marL="457200" rtl="0" algn="l">
              <a:lnSpc>
                <a:spcPct val="100000"/>
              </a:lnSpc>
              <a:spcBef>
                <a:spcPts val="0"/>
              </a:spcBef>
              <a:spcAft>
                <a:spcPts val="0"/>
              </a:spcAft>
              <a:buSzPct val="100000"/>
              <a:buAutoNum type="arabicPeriod"/>
            </a:pPr>
            <a:r>
              <a:rPr lang="en"/>
              <a:t>Tucker, J. </a:t>
            </a:r>
            <a:r>
              <a:rPr i="1" lang="en"/>
              <a:t>Personal E-mail Correspondence</a:t>
            </a:r>
            <a:r>
              <a:rPr lang="en"/>
              <a:t>. 13 January 2020.</a:t>
            </a:r>
            <a:endParaRPr/>
          </a:p>
        </p:txBody>
      </p:sp>
      <p:grpSp>
        <p:nvGrpSpPr>
          <p:cNvPr id="444" name="Google Shape;444;p47"/>
          <p:cNvGrpSpPr/>
          <p:nvPr/>
        </p:nvGrpSpPr>
        <p:grpSpPr>
          <a:xfrm>
            <a:off x="311703" y="551487"/>
            <a:ext cx="320022" cy="359778"/>
            <a:chOff x="3567553" y="1499912"/>
            <a:chExt cx="320022" cy="359778"/>
          </a:xfrm>
        </p:grpSpPr>
        <p:sp>
          <p:nvSpPr>
            <p:cNvPr id="445" name="Google Shape;445;p47"/>
            <p:cNvSpPr/>
            <p:nvPr/>
          </p:nvSpPr>
          <p:spPr>
            <a:xfrm>
              <a:off x="3567553" y="1502933"/>
              <a:ext cx="263218" cy="356757"/>
            </a:xfrm>
            <a:custGeom>
              <a:rect b="b" l="l" r="r" t="t"/>
              <a:pathLst>
                <a:path extrusionOk="0" h="11217" w="8276">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7"/>
            <p:cNvSpPr/>
            <p:nvPr/>
          </p:nvSpPr>
          <p:spPr>
            <a:xfrm>
              <a:off x="3638001" y="1499912"/>
              <a:ext cx="249574" cy="142773"/>
            </a:xfrm>
            <a:custGeom>
              <a:rect b="b" l="l" r="r" t="t"/>
              <a:pathLst>
                <a:path extrusionOk="0" h="4489" w="7847">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7"/>
            <p:cNvSpPr/>
            <p:nvPr/>
          </p:nvSpPr>
          <p:spPr>
            <a:xfrm>
              <a:off x="3641786" y="1594563"/>
              <a:ext cx="141659" cy="10273"/>
            </a:xfrm>
            <a:custGeom>
              <a:rect b="b" l="l" r="r" t="t"/>
              <a:pathLst>
                <a:path extrusionOk="0" h="323" w="4454">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7"/>
            <p:cNvSpPr/>
            <p:nvPr/>
          </p:nvSpPr>
          <p:spPr>
            <a:xfrm>
              <a:off x="3641786" y="1638136"/>
              <a:ext cx="141659" cy="10241"/>
            </a:xfrm>
            <a:custGeom>
              <a:rect b="b" l="l" r="r" t="t"/>
              <a:pathLst>
                <a:path extrusionOk="0" h="322" w="4454">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7"/>
            <p:cNvSpPr/>
            <p:nvPr/>
          </p:nvSpPr>
          <p:spPr>
            <a:xfrm>
              <a:off x="3641786" y="1682059"/>
              <a:ext cx="141659" cy="10623"/>
            </a:xfrm>
            <a:custGeom>
              <a:rect b="b" l="l" r="r" t="t"/>
              <a:pathLst>
                <a:path extrusionOk="0" h="334" w="4454">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7"/>
            <p:cNvSpPr/>
            <p:nvPr/>
          </p:nvSpPr>
          <p:spPr>
            <a:xfrm>
              <a:off x="3641786" y="1725600"/>
              <a:ext cx="141659" cy="10623"/>
            </a:xfrm>
            <a:custGeom>
              <a:rect b="b" l="l" r="r" t="t"/>
              <a:pathLst>
                <a:path extrusionOk="0" h="334" w="4454">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4" name="Shape 454"/>
        <p:cNvGrpSpPr/>
        <p:nvPr/>
      </p:nvGrpSpPr>
      <p:grpSpPr>
        <a:xfrm>
          <a:off x="0" y="0"/>
          <a:ext cx="0" cy="0"/>
          <a:chOff x="0" y="0"/>
          <a:chExt cx="0" cy="0"/>
        </a:xfrm>
      </p:grpSpPr>
      <p:sp>
        <p:nvSpPr>
          <p:cNvPr id="455" name="Google Shape;45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Updates: Constant Cadence</a:t>
            </a:r>
            <a:endParaRPr/>
          </a:p>
        </p:txBody>
      </p:sp>
      <p:sp>
        <p:nvSpPr>
          <p:cNvPr id="456" name="Google Shape;456;p48"/>
          <p:cNvSpPr txBox="1"/>
          <p:nvPr/>
        </p:nvSpPr>
        <p:spPr>
          <a:xfrm>
            <a:off x="5230525" y="659825"/>
            <a:ext cx="281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rgbClr val="666666"/>
                </a:solidFill>
              </a:rPr>
              <a:t>Using bare bones model</a:t>
            </a:r>
            <a:endParaRPr i="1">
              <a:solidFill>
                <a:srgbClr val="666666"/>
              </a:solidFill>
            </a:endParaRPr>
          </a:p>
        </p:txBody>
      </p:sp>
      <p:pic>
        <p:nvPicPr>
          <p:cNvPr id="457" name="Google Shape;457;p48" title="barebones-workflow-step2.webm">
            <a:hlinkClick r:id="rId3"/>
          </p:cNvPr>
          <p:cNvPicPr preferRelativeResize="0"/>
          <p:nvPr/>
        </p:nvPicPr>
        <p:blipFill>
          <a:blip r:embed="rId4">
            <a:alphaModFix/>
          </a:blip>
          <a:stretch>
            <a:fillRect/>
          </a:stretch>
        </p:blipFill>
        <p:spPr>
          <a:xfrm>
            <a:off x="504125" y="1064425"/>
            <a:ext cx="8335077" cy="37712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1" name="Shape 461"/>
        <p:cNvGrpSpPr/>
        <p:nvPr/>
      </p:nvGrpSpPr>
      <p:grpSpPr>
        <a:xfrm>
          <a:off x="0" y="0"/>
          <a:ext cx="0" cy="0"/>
          <a:chOff x="0" y="0"/>
          <a:chExt cx="0" cy="0"/>
        </a:xfrm>
      </p:grpSpPr>
      <p:sp>
        <p:nvSpPr>
          <p:cNvPr id="462" name="Google Shape;46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Updates: Muscles Added</a:t>
            </a:r>
            <a:endParaRPr/>
          </a:p>
        </p:txBody>
      </p:sp>
      <p:pic>
        <p:nvPicPr>
          <p:cNvPr id="463" name="Google Shape;463;p49" title="Screen Recording 2021-02-10 at 7.43.20 PM.mov">
            <a:hlinkClick r:id="rId3"/>
          </p:cNvPr>
          <p:cNvPicPr preferRelativeResize="0"/>
          <p:nvPr/>
        </p:nvPicPr>
        <p:blipFill>
          <a:blip r:embed="rId4">
            <a:alphaModFix/>
          </a:blip>
          <a:stretch>
            <a:fillRect/>
          </a:stretch>
        </p:blipFill>
        <p:spPr>
          <a:xfrm>
            <a:off x="4566175" y="1233375"/>
            <a:ext cx="4572000" cy="3429000"/>
          </a:xfrm>
          <a:prstGeom prst="rect">
            <a:avLst/>
          </a:prstGeom>
          <a:noFill/>
          <a:ln>
            <a:noFill/>
          </a:ln>
        </p:spPr>
      </p:pic>
      <p:pic>
        <p:nvPicPr>
          <p:cNvPr id="464" name="Google Shape;464;p49" title="Screen Recording 2021-02-10 at 7.31.12 PM.mov">
            <a:hlinkClick r:id="rId5"/>
          </p:cNvPr>
          <p:cNvPicPr preferRelativeResize="0"/>
          <p:nvPr/>
        </p:nvPicPr>
        <p:blipFill>
          <a:blip r:embed="rId4">
            <a:alphaModFix/>
          </a:blip>
          <a:stretch>
            <a:fillRect/>
          </a:stretch>
        </p:blipFill>
        <p:spPr>
          <a:xfrm>
            <a:off x="0" y="1233375"/>
            <a:ext cx="4572000" cy="3428987"/>
          </a:xfrm>
          <a:prstGeom prst="rect">
            <a:avLst/>
          </a:prstGeom>
          <a:noFill/>
          <a:ln>
            <a:noFill/>
          </a:ln>
        </p:spPr>
      </p:pic>
      <p:sp>
        <p:nvSpPr>
          <p:cNvPr id="465" name="Google Shape;465;p49"/>
          <p:cNvSpPr txBox="1"/>
          <p:nvPr/>
        </p:nvSpPr>
        <p:spPr>
          <a:xfrm>
            <a:off x="730825" y="4600800"/>
            <a:ext cx="281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rgbClr val="666666"/>
                </a:solidFill>
              </a:rPr>
              <a:t>Gastrocnemius added</a:t>
            </a:r>
            <a:endParaRPr i="1">
              <a:solidFill>
                <a:srgbClr val="666666"/>
              </a:solidFill>
            </a:endParaRPr>
          </a:p>
        </p:txBody>
      </p:sp>
      <p:sp>
        <p:nvSpPr>
          <p:cNvPr id="466" name="Google Shape;466;p49"/>
          <p:cNvSpPr txBox="1"/>
          <p:nvPr/>
        </p:nvSpPr>
        <p:spPr>
          <a:xfrm>
            <a:off x="5445025" y="4600800"/>
            <a:ext cx="281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rgbClr val="666666"/>
                </a:solidFill>
              </a:rPr>
              <a:t>Gastrocnemius &amp; Tibialis Anterior added</a:t>
            </a:r>
            <a:endParaRPr i="1">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Problem Definition</a:t>
            </a:r>
            <a:endParaRPr/>
          </a:p>
        </p:txBody>
      </p:sp>
      <p:sp>
        <p:nvSpPr>
          <p:cNvPr id="131" name="Google Shape;131;p27"/>
          <p:cNvSpPr txBox="1"/>
          <p:nvPr>
            <p:ph idx="1" type="body"/>
          </p:nvPr>
        </p:nvSpPr>
        <p:spPr>
          <a:xfrm>
            <a:off x="311700" y="1152475"/>
            <a:ext cx="8520600" cy="3710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There does not exist a </a:t>
            </a:r>
            <a:r>
              <a:rPr lang="en">
                <a:solidFill>
                  <a:srgbClr val="980000"/>
                </a:solidFill>
              </a:rPr>
              <a:t>ready-to-use computational model</a:t>
            </a:r>
            <a:r>
              <a:rPr lang="en"/>
              <a:t> capable of measuring total lower body muscle activation energy expenditure for a cycling simulation.</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ct val="61111"/>
              <a:buFont typeface="Arial"/>
              <a:buNone/>
            </a:pPr>
            <a:r>
              <a:rPr b="1" lang="en">
                <a:solidFill>
                  <a:srgbClr val="980000"/>
                </a:solidFill>
              </a:rPr>
              <a:t>Overarching Goal</a:t>
            </a:r>
            <a:endParaRPr/>
          </a:p>
          <a:p>
            <a:pPr indent="0" lvl="0" marL="0" rtl="0" algn="l">
              <a:spcBef>
                <a:spcPts val="1200"/>
              </a:spcBef>
              <a:spcAft>
                <a:spcPts val="0"/>
              </a:spcAft>
              <a:buNone/>
            </a:pPr>
            <a:r>
              <a:rPr lang="en"/>
              <a:t>Using OpenSim software, we will develop a usable model which takes in </a:t>
            </a:r>
            <a:r>
              <a:rPr lang="en">
                <a:solidFill>
                  <a:srgbClr val="980000"/>
                </a:solidFill>
              </a:rPr>
              <a:t>saddle position</a:t>
            </a:r>
            <a:r>
              <a:rPr lang="en"/>
              <a:t> as the primary input and reports</a:t>
            </a:r>
            <a:r>
              <a:rPr lang="en">
                <a:solidFill>
                  <a:srgbClr val="980000"/>
                </a:solidFill>
              </a:rPr>
              <a:t> muscle-based</a:t>
            </a:r>
            <a:r>
              <a:rPr lang="en">
                <a:solidFill>
                  <a:srgbClr val="A61C00"/>
                </a:solidFill>
              </a:rPr>
              <a:t> </a:t>
            </a:r>
            <a:r>
              <a:rPr lang="en">
                <a:solidFill>
                  <a:srgbClr val="980000"/>
                </a:solidFill>
              </a:rPr>
              <a:t>metabolic energy expenditure</a:t>
            </a:r>
            <a:r>
              <a:rPr lang="en"/>
              <a:t> as the primary output.</a:t>
            </a:r>
            <a:endParaRPr/>
          </a:p>
          <a:p>
            <a:pPr indent="0" lvl="0" marL="0" rtl="0" algn="l">
              <a:spcBef>
                <a:spcPts val="1200"/>
              </a:spcBef>
              <a:spcAft>
                <a:spcPts val="0"/>
              </a:spcAft>
              <a:buNone/>
            </a:pPr>
            <a:r>
              <a:rPr b="1" lang="en">
                <a:solidFill>
                  <a:srgbClr val="980000"/>
                </a:solidFill>
              </a:rPr>
              <a:t>Progressive Goals</a:t>
            </a:r>
            <a:endParaRPr b="1">
              <a:solidFill>
                <a:srgbClr val="980000"/>
              </a:solidFill>
            </a:endParaRPr>
          </a:p>
          <a:p>
            <a:pPr indent="-325755" lvl="0" marL="457200" rtl="0" algn="l">
              <a:spcBef>
                <a:spcPts val="1200"/>
              </a:spcBef>
              <a:spcAft>
                <a:spcPts val="0"/>
              </a:spcAft>
              <a:buSzPct val="100000"/>
              <a:buAutoNum type="arabicPeriod"/>
            </a:pPr>
            <a:r>
              <a:rPr lang="en"/>
              <a:t>Evaluate </a:t>
            </a:r>
            <a:r>
              <a:rPr lang="en"/>
              <a:t>metabolic energy expenditure data in OpenSim for a simplified cycling model.</a:t>
            </a:r>
            <a:endParaRPr/>
          </a:p>
          <a:p>
            <a:pPr indent="-325755" lvl="0" marL="457200" rtl="0" algn="l">
              <a:spcBef>
                <a:spcPts val="0"/>
              </a:spcBef>
              <a:spcAft>
                <a:spcPts val="0"/>
              </a:spcAft>
              <a:buSzPct val="100000"/>
              <a:buAutoNum type="arabicPeriod"/>
            </a:pPr>
            <a:r>
              <a:rPr lang="en"/>
              <a:t>Develop an increasingly realistic and parameterizable model to generate the relationship between saddle position and metabolic energy expenditure data.</a:t>
            </a:r>
            <a:endParaRPr/>
          </a:p>
        </p:txBody>
      </p:sp>
      <p:grpSp>
        <p:nvGrpSpPr>
          <p:cNvPr id="132" name="Google Shape;132;p27"/>
          <p:cNvGrpSpPr/>
          <p:nvPr/>
        </p:nvGrpSpPr>
        <p:grpSpPr>
          <a:xfrm>
            <a:off x="311705" y="553650"/>
            <a:ext cx="332012" cy="355454"/>
            <a:chOff x="7055134" y="2919170"/>
            <a:chExt cx="290321" cy="310820"/>
          </a:xfrm>
        </p:grpSpPr>
        <p:sp>
          <p:nvSpPr>
            <p:cNvPr id="133" name="Google Shape;133;p27"/>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34" name="Google Shape;134;p27"/>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35" name="Google Shape;135;p27"/>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36" name="Google Shape;136;p27"/>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37" name="Google Shape;137;p27"/>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38" name="Google Shape;138;p27"/>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39" name="Google Shape;139;p27"/>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40" name="Google Shape;140;p27"/>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41" name="Google Shape;141;p27"/>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42" name="Google Shape;142;p27"/>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43" name="Google Shape;143;p27"/>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44" name="Google Shape;144;p27"/>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45" name="Google Shape;145;p27"/>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46" name="Google Shape;146;p27"/>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147" name="Google Shape;147;p27"/>
          <p:cNvSpPr txBox="1"/>
          <p:nvPr/>
        </p:nvSpPr>
        <p:spPr>
          <a:xfrm>
            <a:off x="82650" y="4688175"/>
            <a:ext cx="6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sr</a:t>
            </a:r>
            <a:endParaRPr>
              <a:latin typeface="Source Serif Pro"/>
              <a:ea typeface="Source Serif Pro"/>
              <a:cs typeface="Source Serif Pro"/>
              <a:sym typeface="Source Serif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en"/>
              <a:t>Problem Context</a:t>
            </a:r>
            <a:endParaRPr/>
          </a:p>
        </p:txBody>
      </p:sp>
      <p:grpSp>
        <p:nvGrpSpPr>
          <p:cNvPr id="153" name="Google Shape;153;p28"/>
          <p:cNvGrpSpPr/>
          <p:nvPr/>
        </p:nvGrpSpPr>
        <p:grpSpPr>
          <a:xfrm>
            <a:off x="311696" y="561846"/>
            <a:ext cx="278739" cy="339073"/>
            <a:chOff x="1768821" y="3361108"/>
            <a:chExt cx="278739" cy="339073"/>
          </a:xfrm>
        </p:grpSpPr>
        <p:sp>
          <p:nvSpPr>
            <p:cNvPr id="154" name="Google Shape;154;p28"/>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8"/>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8"/>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8"/>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8"/>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8"/>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8"/>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8"/>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8"/>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8"/>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8"/>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28"/>
          <p:cNvSpPr txBox="1"/>
          <p:nvPr/>
        </p:nvSpPr>
        <p:spPr>
          <a:xfrm>
            <a:off x="82650" y="4688175"/>
            <a:ext cx="6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sr</a:t>
            </a:r>
            <a:endParaRPr>
              <a:latin typeface="Source Serif Pro"/>
              <a:ea typeface="Source Serif Pro"/>
              <a:cs typeface="Source Serif Pro"/>
              <a:sym typeface="Source Serif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lang="en"/>
              <a:t>Problem Context</a:t>
            </a:r>
            <a:endParaRPr/>
          </a:p>
        </p:txBody>
      </p:sp>
      <p:grpSp>
        <p:nvGrpSpPr>
          <p:cNvPr id="171" name="Google Shape;171;p29"/>
          <p:cNvGrpSpPr/>
          <p:nvPr/>
        </p:nvGrpSpPr>
        <p:grpSpPr>
          <a:xfrm>
            <a:off x="311696" y="561846"/>
            <a:ext cx="278739" cy="339073"/>
            <a:chOff x="1768821" y="3361108"/>
            <a:chExt cx="278739" cy="339073"/>
          </a:xfrm>
        </p:grpSpPr>
        <p:sp>
          <p:nvSpPr>
            <p:cNvPr id="172" name="Google Shape;172;p29"/>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9"/>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9"/>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9"/>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9"/>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9"/>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9"/>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9"/>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9"/>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9"/>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29"/>
          <p:cNvSpPr txBox="1"/>
          <p:nvPr>
            <p:ph idx="1" type="body"/>
          </p:nvPr>
        </p:nvSpPr>
        <p:spPr>
          <a:xfrm>
            <a:off x="1025125" y="1014250"/>
            <a:ext cx="7238400" cy="1167600"/>
          </a:xfrm>
          <a:prstGeom prst="rect">
            <a:avLst/>
          </a:prstGeom>
        </p:spPr>
        <p:txBody>
          <a:bodyPr anchorCtr="0" anchor="t" bIns="91425" lIns="91425" spcFirstLastPara="1" rIns="91425" wrap="square" tIns="91425">
            <a:normAutofit fontScale="92500"/>
          </a:bodyPr>
          <a:lstStyle/>
          <a:p>
            <a:pPr indent="0" lvl="0" marL="0" marR="0" rtl="0" algn="ctr">
              <a:lnSpc>
                <a:spcPct val="115000"/>
              </a:lnSpc>
              <a:spcBef>
                <a:spcPts val="0"/>
              </a:spcBef>
              <a:spcAft>
                <a:spcPts val="1200"/>
              </a:spcAft>
              <a:buNone/>
            </a:pPr>
            <a:r>
              <a:rPr lang="en">
                <a:solidFill>
                  <a:schemeClr val="dk1"/>
                </a:solidFill>
              </a:rPr>
              <a:t>To our knowledge, there is no established workflow incorporating purely computational tools for quantifying the change in cycling muscle-based metabolic energy expenditure based on changes in seat positions</a:t>
            </a:r>
            <a:endParaRPr>
              <a:solidFill>
                <a:schemeClr val="dk1"/>
              </a:solidFill>
            </a:endParaRPr>
          </a:p>
        </p:txBody>
      </p:sp>
      <p:sp>
        <p:nvSpPr>
          <p:cNvPr id="184" name="Google Shape;184;p29"/>
          <p:cNvSpPr txBox="1"/>
          <p:nvPr>
            <p:ph idx="1" type="body"/>
          </p:nvPr>
        </p:nvSpPr>
        <p:spPr>
          <a:xfrm>
            <a:off x="1371600" y="4193700"/>
            <a:ext cx="6718500" cy="984900"/>
          </a:xfrm>
          <a:prstGeom prst="rect">
            <a:avLst/>
          </a:prstGeom>
        </p:spPr>
        <p:txBody>
          <a:bodyPr anchorCtr="0" anchor="t" bIns="91425" lIns="91425" spcFirstLastPara="1" rIns="91425" wrap="square" tIns="91425">
            <a:normAutofit/>
          </a:bodyPr>
          <a:lstStyle/>
          <a:p>
            <a:pPr indent="0" lvl="0" marL="0" marR="0" rtl="0" algn="ctr">
              <a:lnSpc>
                <a:spcPct val="115000"/>
              </a:lnSpc>
              <a:spcBef>
                <a:spcPts val="0"/>
              </a:spcBef>
              <a:spcAft>
                <a:spcPts val="1200"/>
              </a:spcAft>
              <a:buNone/>
            </a:pPr>
            <a:r>
              <a:rPr lang="en">
                <a:solidFill>
                  <a:schemeClr val="dk1"/>
                </a:solidFill>
              </a:rPr>
              <a:t>Changing the hip angle affects metabolic energy, power, muscle activation, body kinematics, and aerodynamic drag [2]</a:t>
            </a:r>
            <a:endParaRPr>
              <a:solidFill>
                <a:schemeClr val="dk1"/>
              </a:solidFill>
            </a:endParaRPr>
          </a:p>
        </p:txBody>
      </p:sp>
      <p:pic>
        <p:nvPicPr>
          <p:cNvPr id="185" name="Google Shape;185;p29"/>
          <p:cNvPicPr preferRelativeResize="0"/>
          <p:nvPr/>
        </p:nvPicPr>
        <p:blipFill rotWithShape="1">
          <a:blip r:embed="rId3">
            <a:alphaModFix/>
          </a:blip>
          <a:srcRect b="18920" l="0" r="0" t="24193"/>
          <a:stretch/>
        </p:blipFill>
        <p:spPr>
          <a:xfrm>
            <a:off x="1371600" y="2360100"/>
            <a:ext cx="6400800" cy="1728216"/>
          </a:xfrm>
          <a:prstGeom prst="rect">
            <a:avLst/>
          </a:prstGeom>
          <a:noFill/>
          <a:ln>
            <a:noFill/>
          </a:ln>
        </p:spPr>
      </p:pic>
      <p:sp>
        <p:nvSpPr>
          <p:cNvPr id="186" name="Google Shape;186;p29"/>
          <p:cNvSpPr txBox="1"/>
          <p:nvPr/>
        </p:nvSpPr>
        <p:spPr>
          <a:xfrm>
            <a:off x="7587025" y="3855000"/>
            <a:ext cx="42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t>[16]</a:t>
            </a:r>
            <a:endParaRPr i="1" sz="1000"/>
          </a:p>
        </p:txBody>
      </p:sp>
      <p:sp>
        <p:nvSpPr>
          <p:cNvPr id="187" name="Google Shape;187;p29"/>
          <p:cNvSpPr txBox="1"/>
          <p:nvPr/>
        </p:nvSpPr>
        <p:spPr>
          <a:xfrm>
            <a:off x="82650" y="4688175"/>
            <a:ext cx="6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sr</a:t>
            </a:r>
            <a:endParaRPr>
              <a:latin typeface="Source Serif Pro"/>
              <a:ea typeface="Source Serif Pro"/>
              <a:cs typeface="Source Serif Pro"/>
              <a:sym typeface="Source Serif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457200" lvl="0" marL="0" rtl="0" algn="l">
              <a:spcBef>
                <a:spcPts val="0"/>
              </a:spcBef>
              <a:spcAft>
                <a:spcPts val="0"/>
              </a:spcAft>
              <a:buNone/>
            </a:pPr>
            <a:r>
              <a:rPr lang="en"/>
              <a:t>Background</a:t>
            </a:r>
            <a:endParaRPr/>
          </a:p>
        </p:txBody>
      </p:sp>
      <p:grpSp>
        <p:nvGrpSpPr>
          <p:cNvPr id="193" name="Google Shape;193;p30"/>
          <p:cNvGrpSpPr/>
          <p:nvPr/>
        </p:nvGrpSpPr>
        <p:grpSpPr>
          <a:xfrm>
            <a:off x="311699" y="559591"/>
            <a:ext cx="344878" cy="343573"/>
            <a:chOff x="4195399" y="1970604"/>
            <a:chExt cx="344878" cy="343573"/>
          </a:xfrm>
        </p:grpSpPr>
        <p:sp>
          <p:nvSpPr>
            <p:cNvPr id="194" name="Google Shape;194;p30"/>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95" name="Google Shape;195;p30"/>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96" name="Google Shape;196;p30"/>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97" name="Google Shape;197;p30"/>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198" name="Google Shape;198;p30"/>
          <p:cNvSpPr txBox="1"/>
          <p:nvPr/>
        </p:nvSpPr>
        <p:spPr>
          <a:xfrm>
            <a:off x="82650" y="4688175"/>
            <a:ext cx="6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cc</a:t>
            </a:r>
            <a:endParaRPr>
              <a:latin typeface="Source Serif Pro"/>
              <a:ea typeface="Source Serif Pro"/>
              <a:cs typeface="Source Serif Pro"/>
              <a:sym typeface="Source Serif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Clr>
                <a:schemeClr val="dk1"/>
              </a:buClr>
              <a:buSzPct val="39285"/>
              <a:buFont typeface="Arial"/>
              <a:buNone/>
            </a:pPr>
            <a:r>
              <a:rPr lang="en"/>
              <a:t>Past Stanford Project Cycling Model</a:t>
            </a:r>
            <a:endParaRPr/>
          </a:p>
        </p:txBody>
      </p:sp>
      <p:grpSp>
        <p:nvGrpSpPr>
          <p:cNvPr id="204" name="Google Shape;204;p31"/>
          <p:cNvGrpSpPr/>
          <p:nvPr/>
        </p:nvGrpSpPr>
        <p:grpSpPr>
          <a:xfrm>
            <a:off x="311699" y="559591"/>
            <a:ext cx="344878" cy="343573"/>
            <a:chOff x="4195399" y="1970604"/>
            <a:chExt cx="344878" cy="343573"/>
          </a:xfrm>
        </p:grpSpPr>
        <p:sp>
          <p:nvSpPr>
            <p:cNvPr id="205" name="Google Shape;205;p31"/>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06" name="Google Shape;206;p31"/>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07" name="Google Shape;207;p31"/>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08" name="Google Shape;208;p31"/>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grpSp>
      <p:sp>
        <p:nvSpPr>
          <p:cNvPr id="209" name="Google Shape;209;p31"/>
          <p:cNvSpPr txBox="1"/>
          <p:nvPr>
            <p:ph idx="1" type="body"/>
          </p:nvPr>
        </p:nvSpPr>
        <p:spPr>
          <a:xfrm>
            <a:off x="311700" y="1515550"/>
            <a:ext cx="5651400" cy="3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Acquired </a:t>
            </a:r>
            <a:r>
              <a:rPr b="1" i="1" lang="en">
                <a:solidFill>
                  <a:srgbClr val="980000"/>
                </a:solidFill>
              </a:rPr>
              <a:t>one-legged OpenSim cycling model</a:t>
            </a:r>
            <a:r>
              <a:rPr lang="en">
                <a:solidFill>
                  <a:schemeClr val="dk1"/>
                </a:solidFill>
              </a:rPr>
              <a:t> from ME485: Modeling/Simulation of Human Movement</a:t>
            </a:r>
            <a:endParaRPr>
              <a:solidFill>
                <a:schemeClr val="dk1"/>
              </a:solidFill>
            </a:endParaRPr>
          </a:p>
          <a:p>
            <a:pPr indent="0" lvl="0" marL="0" rtl="0" algn="l">
              <a:spcBef>
                <a:spcPts val="1200"/>
              </a:spcBef>
              <a:spcAft>
                <a:spcPts val="0"/>
              </a:spcAft>
              <a:buNone/>
            </a:pPr>
            <a:r>
              <a:t/>
            </a:r>
            <a:endParaRPr b="1" i="1">
              <a:solidFill>
                <a:srgbClr val="980000"/>
              </a:solidFill>
            </a:endParaRPr>
          </a:p>
          <a:p>
            <a:pPr indent="0" lvl="0" marL="0" rtl="0" algn="l">
              <a:spcBef>
                <a:spcPts val="1200"/>
              </a:spcBef>
              <a:spcAft>
                <a:spcPts val="0"/>
              </a:spcAft>
              <a:buNone/>
            </a:pPr>
            <a:r>
              <a:rPr b="1" i="1" lang="en">
                <a:solidFill>
                  <a:srgbClr val="980000"/>
                </a:solidFill>
              </a:rPr>
              <a:t>Limited complexity</a:t>
            </a:r>
            <a:r>
              <a:rPr lang="en"/>
              <a:t> with only 4 muscles, pelvis location pinned, and foot location constrained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Building upon their </a:t>
            </a:r>
            <a:r>
              <a:rPr b="1" i="1" lang="en">
                <a:solidFill>
                  <a:srgbClr val="980000"/>
                </a:solidFill>
              </a:rPr>
              <a:t>successful forward dynamics</a:t>
            </a:r>
            <a:r>
              <a:rPr lang="en"/>
              <a:t> simulations</a:t>
            </a:r>
            <a:endParaRPr b="1" i="1">
              <a:solidFill>
                <a:srgbClr val="980000"/>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210" name="Google Shape;210;p31"/>
          <p:cNvPicPr preferRelativeResize="0"/>
          <p:nvPr/>
        </p:nvPicPr>
        <p:blipFill>
          <a:blip r:embed="rId3">
            <a:alphaModFix/>
          </a:blip>
          <a:stretch>
            <a:fillRect/>
          </a:stretch>
        </p:blipFill>
        <p:spPr>
          <a:xfrm>
            <a:off x="6572250" y="977975"/>
            <a:ext cx="2343150" cy="3562350"/>
          </a:xfrm>
          <a:prstGeom prst="rect">
            <a:avLst/>
          </a:prstGeom>
          <a:noFill/>
          <a:ln cap="flat" cmpd="sng" w="19050">
            <a:solidFill>
              <a:srgbClr val="980000"/>
            </a:solidFill>
            <a:prstDash val="solid"/>
            <a:round/>
            <a:headEnd len="sm" w="sm" type="none"/>
            <a:tailEnd len="sm" w="sm" type="none"/>
          </a:ln>
        </p:spPr>
      </p:pic>
      <p:sp>
        <p:nvSpPr>
          <p:cNvPr id="211" name="Google Shape;211;p31"/>
          <p:cNvSpPr txBox="1"/>
          <p:nvPr/>
        </p:nvSpPr>
        <p:spPr>
          <a:xfrm>
            <a:off x="6497925" y="4540325"/>
            <a:ext cx="2491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latin typeface="Source Serif Pro"/>
                <a:ea typeface="Source Serif Pro"/>
                <a:cs typeface="Source Serif Pro"/>
                <a:sym typeface="Source Serif Pro"/>
              </a:rPr>
              <a:t>Two-muscle actuation showcasing simplified cycling kinematics [5]</a:t>
            </a:r>
            <a:endParaRPr i="1" sz="1200">
              <a:solidFill>
                <a:srgbClr val="FF0000"/>
              </a:solidFill>
              <a:latin typeface="Source Serif Pro"/>
              <a:ea typeface="Source Serif Pro"/>
              <a:cs typeface="Source Serif Pro"/>
              <a:sym typeface="Source Serif Pro"/>
            </a:endParaRPr>
          </a:p>
        </p:txBody>
      </p:sp>
      <p:sp>
        <p:nvSpPr>
          <p:cNvPr id="212" name="Google Shape;212;p31"/>
          <p:cNvSpPr txBox="1"/>
          <p:nvPr/>
        </p:nvSpPr>
        <p:spPr>
          <a:xfrm>
            <a:off x="82650" y="4688175"/>
            <a:ext cx="6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cc</a:t>
            </a:r>
            <a:endParaRPr>
              <a:latin typeface="Source Serif Pro"/>
              <a:ea typeface="Source Serif Pro"/>
              <a:cs typeface="Source Serif Pro"/>
              <a:sym typeface="Source Serif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Forward Dynamics (L) vs. Inverse Dynamics (R)</a:t>
            </a:r>
            <a:endParaRPr/>
          </a:p>
        </p:txBody>
      </p:sp>
      <p:pic>
        <p:nvPicPr>
          <p:cNvPr id="218" name="Google Shape;218;p32"/>
          <p:cNvPicPr preferRelativeResize="0"/>
          <p:nvPr/>
        </p:nvPicPr>
        <p:blipFill>
          <a:blip r:embed="rId3">
            <a:alphaModFix/>
          </a:blip>
          <a:stretch>
            <a:fillRect/>
          </a:stretch>
        </p:blipFill>
        <p:spPr>
          <a:xfrm>
            <a:off x="197875" y="1322525"/>
            <a:ext cx="4334400" cy="2560320"/>
          </a:xfrm>
          <a:prstGeom prst="rect">
            <a:avLst/>
          </a:prstGeom>
          <a:noFill/>
          <a:ln cap="flat" cmpd="sng" w="28575">
            <a:solidFill>
              <a:srgbClr val="0C343D"/>
            </a:solidFill>
            <a:prstDash val="solid"/>
            <a:round/>
            <a:headEnd len="sm" w="sm" type="none"/>
            <a:tailEnd len="sm" w="sm" type="none"/>
          </a:ln>
        </p:spPr>
      </p:pic>
      <p:pic>
        <p:nvPicPr>
          <p:cNvPr id="219" name="Google Shape;219;p32"/>
          <p:cNvPicPr preferRelativeResize="0"/>
          <p:nvPr/>
        </p:nvPicPr>
        <p:blipFill>
          <a:blip r:embed="rId4">
            <a:alphaModFix/>
          </a:blip>
          <a:stretch>
            <a:fillRect/>
          </a:stretch>
        </p:blipFill>
        <p:spPr>
          <a:xfrm>
            <a:off x="4693675" y="1322163"/>
            <a:ext cx="4252450" cy="2561050"/>
          </a:xfrm>
          <a:prstGeom prst="rect">
            <a:avLst/>
          </a:prstGeom>
          <a:noFill/>
          <a:ln cap="flat" cmpd="sng" w="28575">
            <a:solidFill>
              <a:srgbClr val="0C343D"/>
            </a:solidFill>
            <a:prstDash val="solid"/>
            <a:round/>
            <a:headEnd len="sm" w="sm" type="none"/>
            <a:tailEnd len="sm" w="sm" type="none"/>
          </a:ln>
        </p:spPr>
      </p:pic>
      <p:sp>
        <p:nvSpPr>
          <p:cNvPr id="220" name="Google Shape;220;p32"/>
          <p:cNvSpPr txBox="1"/>
          <p:nvPr/>
        </p:nvSpPr>
        <p:spPr>
          <a:xfrm>
            <a:off x="159775" y="4187675"/>
            <a:ext cx="8824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Source: Figure 1.12 and Figure 1.13 </a:t>
            </a:r>
            <a:r>
              <a:rPr i="1" lang="en" sz="900">
                <a:solidFill>
                  <a:schemeClr val="dk2"/>
                </a:solidFill>
              </a:rPr>
              <a:t>Biomechanics of Movement: The Science of Sports, Robotics, and Rehabilitation</a:t>
            </a:r>
            <a:r>
              <a:rPr lang="en" sz="900">
                <a:solidFill>
                  <a:schemeClr val="dk2"/>
                </a:solidFill>
              </a:rPr>
              <a:t> by Thomas K. Uchida and Scott L. Delp (2020)</a:t>
            </a:r>
            <a:endParaRPr sz="900">
              <a:solidFill>
                <a:schemeClr val="dk2"/>
              </a:solidFill>
            </a:endParaRPr>
          </a:p>
        </p:txBody>
      </p:sp>
      <p:sp>
        <p:nvSpPr>
          <p:cNvPr id="221" name="Google Shape;221;p32"/>
          <p:cNvSpPr txBox="1"/>
          <p:nvPr/>
        </p:nvSpPr>
        <p:spPr>
          <a:xfrm>
            <a:off x="82650" y="4688175"/>
            <a:ext cx="6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cc</a:t>
            </a:r>
            <a:endParaRPr>
              <a:latin typeface="Source Serif Pro"/>
              <a:ea typeface="Source Serif Pro"/>
              <a:cs typeface="Source Serif Pro"/>
              <a:sym typeface="Source Serif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OpenSim Crash Course</a:t>
            </a:r>
            <a:endParaRPr/>
          </a:p>
          <a:p>
            <a:pPr indent="0" lvl="0" marL="0" rtl="0" algn="l">
              <a:spcBef>
                <a:spcPts val="0"/>
              </a:spcBef>
              <a:spcAft>
                <a:spcPts val="0"/>
              </a:spcAft>
              <a:buNone/>
            </a:pPr>
            <a:r>
              <a:rPr lang="en" sz="2000">
                <a:solidFill>
                  <a:srgbClr val="C27BA0"/>
                </a:solidFill>
              </a:rPr>
              <a:t>Forward Dynamics</a:t>
            </a:r>
            <a:endParaRPr sz="2000">
              <a:solidFill>
                <a:srgbClr val="C27BA0"/>
              </a:solidFill>
            </a:endParaRPr>
          </a:p>
        </p:txBody>
      </p:sp>
      <p:sp>
        <p:nvSpPr>
          <p:cNvPr id="227" name="Google Shape;227;p33"/>
          <p:cNvSpPr txBox="1"/>
          <p:nvPr>
            <p:ph idx="1" type="body"/>
          </p:nvPr>
        </p:nvSpPr>
        <p:spPr>
          <a:xfrm>
            <a:off x="273675" y="3430550"/>
            <a:ext cx="8119800" cy="1405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sz="1300" u="sng"/>
              <a:t>Inputs</a:t>
            </a:r>
            <a:r>
              <a:rPr lang="en" sz="1300"/>
              <a:t>: Muscle excitation w.r.t. time, constraints on bodies’ coordinates (e.g. pelvis xyz-position, foot-on-pedal)</a:t>
            </a:r>
            <a:endParaRPr sz="1300"/>
          </a:p>
          <a:p>
            <a:pPr indent="-311150" lvl="0" marL="457200" rtl="0" algn="l">
              <a:spcBef>
                <a:spcPts val="0"/>
              </a:spcBef>
              <a:spcAft>
                <a:spcPts val="0"/>
              </a:spcAft>
              <a:buSzPts val="1300"/>
              <a:buChar char="●"/>
            </a:pPr>
            <a:r>
              <a:rPr b="1" lang="en" sz="1300" u="sng"/>
              <a:t>Outputs</a:t>
            </a:r>
            <a:r>
              <a:rPr lang="en" sz="1300"/>
              <a:t>: Can obtain a wide array of outputs while muscle activation drives the simulation. Most useful will typically be joint angles, muscle-fiber lengths, and other body kinematics.</a:t>
            </a:r>
            <a:endParaRPr i="1" sz="1400"/>
          </a:p>
        </p:txBody>
      </p:sp>
      <p:sp>
        <p:nvSpPr>
          <p:cNvPr id="228" name="Google Shape;228;p33"/>
          <p:cNvSpPr txBox="1"/>
          <p:nvPr/>
        </p:nvSpPr>
        <p:spPr>
          <a:xfrm>
            <a:off x="454350" y="2822975"/>
            <a:ext cx="4053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t>https://simtk-confluence.stanford.edu/display/OpenSim/Getting+Started+with+Forward+Dynamics</a:t>
            </a:r>
            <a:endParaRPr i="1" sz="700"/>
          </a:p>
        </p:txBody>
      </p:sp>
      <p:sp>
        <p:nvSpPr>
          <p:cNvPr id="229" name="Google Shape;229;p33"/>
          <p:cNvSpPr txBox="1"/>
          <p:nvPr>
            <p:ph idx="1" type="body"/>
          </p:nvPr>
        </p:nvSpPr>
        <p:spPr>
          <a:xfrm>
            <a:off x="4779300" y="1444350"/>
            <a:ext cx="4053000" cy="13404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b="1" lang="en" sz="1400"/>
              <a:t>The </a:t>
            </a:r>
            <a:r>
              <a:rPr b="1" lang="en" sz="1400">
                <a:solidFill>
                  <a:srgbClr val="C27BA0"/>
                </a:solidFill>
              </a:rPr>
              <a:t>Forward Dynamics Tool</a:t>
            </a:r>
            <a:r>
              <a:rPr b="1" lang="en" sz="1400"/>
              <a:t> is used to calculate joint kinematics based on assumed muscle activations.</a:t>
            </a:r>
            <a:endParaRPr b="1" sz="1400"/>
          </a:p>
          <a:p>
            <a:pPr indent="-293370" lvl="0" marL="457200" rtl="0" algn="l">
              <a:spcBef>
                <a:spcPts val="0"/>
              </a:spcBef>
              <a:spcAft>
                <a:spcPts val="0"/>
              </a:spcAft>
              <a:buSzPct val="100000"/>
              <a:buChar char="●"/>
            </a:pPr>
            <a:r>
              <a:rPr b="1" lang="en" sz="1200"/>
              <a:t>Simplest tool</a:t>
            </a:r>
            <a:endParaRPr b="1" sz="1200"/>
          </a:p>
          <a:p>
            <a:pPr indent="-293370" lvl="0" marL="457200" rtl="0" algn="l">
              <a:spcBef>
                <a:spcPts val="0"/>
              </a:spcBef>
              <a:spcAft>
                <a:spcPts val="0"/>
              </a:spcAft>
              <a:buSzPct val="100000"/>
              <a:buChar char="●"/>
            </a:pPr>
            <a:r>
              <a:rPr b="1" lang="en" sz="1200"/>
              <a:t>Downside: Muscle activations assumed.</a:t>
            </a:r>
            <a:endParaRPr b="1" sz="1200"/>
          </a:p>
          <a:p>
            <a:pPr indent="0" lvl="0" marL="0" rtl="0" algn="ctr">
              <a:spcBef>
                <a:spcPts val="0"/>
              </a:spcBef>
              <a:spcAft>
                <a:spcPts val="0"/>
              </a:spcAft>
              <a:buNone/>
            </a:pPr>
            <a:r>
              <a:t/>
            </a:r>
            <a:endParaRPr b="1" sz="1400"/>
          </a:p>
          <a:p>
            <a:pPr indent="0" lvl="0" marL="0" rtl="0" algn="ctr">
              <a:spcBef>
                <a:spcPts val="1200"/>
              </a:spcBef>
              <a:spcAft>
                <a:spcPts val="1200"/>
              </a:spcAft>
              <a:buNone/>
            </a:pPr>
            <a:r>
              <a:t/>
            </a:r>
            <a:endParaRPr i="1" sz="1400" u="sng"/>
          </a:p>
        </p:txBody>
      </p:sp>
      <p:pic>
        <p:nvPicPr>
          <p:cNvPr id="230" name="Google Shape;230;p33"/>
          <p:cNvPicPr preferRelativeResize="0"/>
          <p:nvPr/>
        </p:nvPicPr>
        <p:blipFill>
          <a:blip r:embed="rId3">
            <a:alphaModFix/>
          </a:blip>
          <a:stretch>
            <a:fillRect/>
          </a:stretch>
        </p:blipFill>
        <p:spPr>
          <a:xfrm>
            <a:off x="521575" y="1444350"/>
            <a:ext cx="3895500" cy="1340401"/>
          </a:xfrm>
          <a:prstGeom prst="rect">
            <a:avLst/>
          </a:prstGeom>
          <a:noFill/>
          <a:ln cap="flat" cmpd="sng" w="28575">
            <a:solidFill>
              <a:schemeClr val="dk2"/>
            </a:solidFill>
            <a:prstDash val="solid"/>
            <a:round/>
            <a:headEnd len="sm" w="sm" type="none"/>
            <a:tailEnd len="sm" w="sm" type="none"/>
          </a:ln>
        </p:spPr>
      </p:pic>
      <p:sp>
        <p:nvSpPr>
          <p:cNvPr id="231" name="Google Shape;231;p33"/>
          <p:cNvSpPr txBox="1"/>
          <p:nvPr/>
        </p:nvSpPr>
        <p:spPr>
          <a:xfrm>
            <a:off x="82650" y="4688175"/>
            <a:ext cx="6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erif Pro"/>
                <a:ea typeface="Source Serif Pro"/>
                <a:cs typeface="Source Serif Pro"/>
                <a:sym typeface="Source Serif Pro"/>
              </a:rPr>
              <a:t>cc</a:t>
            </a:r>
            <a:endParaRPr>
              <a:latin typeface="Source Serif Pro"/>
              <a:ea typeface="Source Serif Pro"/>
              <a:cs typeface="Source Serif Pro"/>
              <a:sym typeface="Source Serif Pr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